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41"/>
  </p:notesMasterIdLst>
  <p:sldIdLst>
    <p:sldId id="485" r:id="rId2"/>
    <p:sldId id="580" r:id="rId3"/>
    <p:sldId id="688" r:id="rId4"/>
    <p:sldId id="486" r:id="rId5"/>
    <p:sldId id="582" r:id="rId6"/>
    <p:sldId id="262" r:id="rId7"/>
    <p:sldId id="514" r:id="rId8"/>
    <p:sldId id="667" r:id="rId9"/>
    <p:sldId id="668" r:id="rId10"/>
    <p:sldId id="670" r:id="rId11"/>
    <p:sldId id="669" r:id="rId12"/>
    <p:sldId id="579" r:id="rId13"/>
    <p:sldId id="672" r:id="rId14"/>
    <p:sldId id="632" r:id="rId15"/>
    <p:sldId id="687" r:id="rId16"/>
    <p:sldId id="680" r:id="rId17"/>
    <p:sldId id="658" r:id="rId18"/>
    <p:sldId id="679" r:id="rId19"/>
    <p:sldId id="661" r:id="rId20"/>
    <p:sldId id="662" r:id="rId21"/>
    <p:sldId id="677" r:id="rId22"/>
    <p:sldId id="681" r:id="rId23"/>
    <p:sldId id="682" r:id="rId24"/>
    <p:sldId id="689" r:id="rId25"/>
    <p:sldId id="673" r:id="rId26"/>
    <p:sldId id="675" r:id="rId27"/>
    <p:sldId id="676" r:id="rId28"/>
    <p:sldId id="684" r:id="rId29"/>
    <p:sldId id="628" r:id="rId30"/>
    <p:sldId id="594" r:id="rId31"/>
    <p:sldId id="560" r:id="rId32"/>
    <p:sldId id="664" r:id="rId33"/>
    <p:sldId id="629" r:id="rId34"/>
    <p:sldId id="277" r:id="rId35"/>
    <p:sldId id="544" r:id="rId36"/>
    <p:sldId id="499" r:id="rId37"/>
    <p:sldId id="550" r:id="rId38"/>
    <p:sldId id="546" r:id="rId39"/>
    <p:sldId id="604" r:id="rId40"/>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20B3D125-82CF-4EEE-A3C0-2C8D67B6D0C2}">
          <p14:sldIdLst>
            <p14:sldId id="485"/>
            <p14:sldId id="580"/>
            <p14:sldId id="688"/>
            <p14:sldId id="486"/>
            <p14:sldId id="582"/>
            <p14:sldId id="262"/>
            <p14:sldId id="514"/>
            <p14:sldId id="667"/>
            <p14:sldId id="668"/>
            <p14:sldId id="670"/>
            <p14:sldId id="669"/>
            <p14:sldId id="579"/>
            <p14:sldId id="672"/>
            <p14:sldId id="632"/>
            <p14:sldId id="687"/>
            <p14:sldId id="680"/>
            <p14:sldId id="658"/>
            <p14:sldId id="679"/>
            <p14:sldId id="661"/>
            <p14:sldId id="662"/>
            <p14:sldId id="677"/>
            <p14:sldId id="681"/>
            <p14:sldId id="682"/>
            <p14:sldId id="689"/>
            <p14:sldId id="673"/>
            <p14:sldId id="675"/>
            <p14:sldId id="676"/>
            <p14:sldId id="684"/>
            <p14:sldId id="628"/>
            <p14:sldId id="594"/>
            <p14:sldId id="560"/>
            <p14:sldId id="664"/>
            <p14:sldId id="629"/>
            <p14:sldId id="277"/>
            <p14:sldId id="544"/>
            <p14:sldId id="499"/>
            <p14:sldId id="550"/>
            <p14:sldId id="546"/>
            <p14:sldId id="6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2B1"/>
    <a:srgbClr val="DEA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88332-BD64-46A5-B32A-6D80E54C4ECE}" v="27" dt="2024-11-01T00:40:56.92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3" autoAdjust="0"/>
    <p:restoredTop sz="86375" autoAdjust="0"/>
  </p:normalViewPr>
  <p:slideViewPr>
    <p:cSldViewPr snapToGrid="0" snapToObjects="1">
      <p:cViewPr varScale="1">
        <p:scale>
          <a:sx n="64" d="100"/>
          <a:sy n="64" d="100"/>
        </p:scale>
        <p:origin x="92" y="36"/>
      </p:cViewPr>
      <p:guideLst/>
    </p:cSldViewPr>
  </p:slideViewPr>
  <p:outlineViewPr>
    <p:cViewPr>
      <p:scale>
        <a:sx n="33" d="100"/>
        <a:sy n="33" d="100"/>
      </p:scale>
      <p:origin x="0" y="-9996"/>
    </p:cViewPr>
  </p:outlineViewPr>
  <p:notesTextViewPr>
    <p:cViewPr>
      <p:scale>
        <a:sx n="3" d="2"/>
        <a:sy n="3" d="2"/>
      </p:scale>
      <p:origin x="0" y="0"/>
    </p:cViewPr>
  </p:notesTextViewPr>
  <p:sorterViewPr>
    <p:cViewPr varScale="1">
      <p:scale>
        <a:sx n="1" d="1"/>
        <a:sy n="1" d="1"/>
      </p:scale>
      <p:origin x="0" y="-41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ev.to/lydiahallie/javascript-visualized-event-loop-3di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to completion means that if you start executing a task (or async) function then it must complete unless it awaits on something</a:t>
            </a:r>
          </a:p>
        </p:txBody>
      </p:sp>
    </p:spTree>
    <p:extLst>
      <p:ext uri="{BB962C8B-B14F-4D97-AF65-F5344CB8AC3E}">
        <p14:creationId xmlns:p14="http://schemas.microsoft.com/office/powerpoint/2010/main" val="277606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code.  main() waits for the request to return, and then continues. </a:t>
            </a:r>
            <a:br>
              <a:rPr lang="en-US" dirty="0"/>
            </a:br>
            <a:endParaRPr lang="en-US" dirty="0"/>
          </a:p>
        </p:txBody>
      </p:sp>
    </p:spTree>
    <p:extLst>
      <p:ext uri="{BB962C8B-B14F-4D97-AF65-F5344CB8AC3E}">
        <p14:creationId xmlns:p14="http://schemas.microsoft.com/office/powerpoint/2010/main" val="317634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DCA0-7665-BF41-EE6E-6EC73038D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D169D-4441-7E4A-9074-15DCC15CF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1367F-3FE0-1391-F0DB-F1E87C3DADCF}"/>
              </a:ext>
            </a:extLst>
          </p:cNvPr>
          <p:cNvSpPr>
            <a:spLocks noGrp="1"/>
          </p:cNvSpPr>
          <p:nvPr>
            <p:ph type="body" idx="1"/>
          </p:nvPr>
        </p:nvSpPr>
        <p:spPr/>
        <p:txBody>
          <a:bodyPr/>
          <a:lstStyle/>
          <a:p>
            <a:r>
              <a:rPr lang="en-US" dirty="0"/>
              <a:t>It is important to note that you can call </a:t>
            </a:r>
            <a:r>
              <a:rPr lang="en-US" dirty="0" err="1"/>
              <a:t>makeRequest</a:t>
            </a:r>
            <a:r>
              <a:rPr lang="en-US" dirty="0"/>
              <a:t> but it will be awaiting a future response. That promise was returned immediately back to the caller (whichever promise called the </a:t>
            </a:r>
            <a:r>
              <a:rPr lang="en-US" dirty="0" err="1"/>
              <a:t>makeRequest</a:t>
            </a:r>
            <a:r>
              <a:rPr lang="en-US" dirty="0"/>
              <a:t>) and that the caller’s thread continues on while </a:t>
            </a:r>
            <a:r>
              <a:rPr lang="en-US" dirty="0" err="1"/>
              <a:t>makeRequest</a:t>
            </a:r>
            <a:r>
              <a:rPr lang="en-US" dirty="0"/>
              <a:t> is waiting for a response, just as in our previous examples.</a:t>
            </a:r>
          </a:p>
        </p:txBody>
      </p:sp>
    </p:spTree>
    <p:extLst>
      <p:ext uri="{BB962C8B-B14F-4D97-AF65-F5344CB8AC3E}">
        <p14:creationId xmlns:p14="http://schemas.microsoft.com/office/powerpoint/2010/main" val="199171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starting several requests concurrently.  Remember that each call to </a:t>
            </a:r>
            <a:r>
              <a:rPr lang="en-US" dirty="0" err="1"/>
              <a:t>fakeRequest</a:t>
            </a:r>
            <a:r>
              <a:rPr lang="en-US" dirty="0"/>
              <a:t>() takes 1 second (1000 msecs), and here we completed 3 of them in just over 1 second.   So something in these three requests must have run concurrently.   </a:t>
            </a:r>
          </a:p>
          <a:p>
            <a:endParaRPr lang="en-US" dirty="0"/>
          </a:p>
          <a:p>
            <a:r>
              <a:rPr lang="en-US" dirty="0"/>
              <a:t>In this case, it was the timers in the three </a:t>
            </a:r>
            <a:r>
              <a:rPr lang="en-US" dirty="0" err="1"/>
              <a:t>fakeRequests</a:t>
            </a:r>
            <a:r>
              <a:rPr lang="en-US" dirty="0"/>
              <a:t> that ran concurrently.   Had this been a real request (say an http request or a database fetch), those requests would be "in-flight" concurrently.   We'll see this in more detail in a few minutes.</a:t>
            </a:r>
          </a:p>
          <a:p>
            <a:endParaRPr lang="en-US" dirty="0"/>
          </a:p>
          <a:p>
            <a:r>
              <a:rPr lang="en-US" dirty="0"/>
              <a:t>Note that if any of the promises fail, then the </a:t>
            </a:r>
            <a:r>
              <a:rPr lang="en-US" dirty="0" err="1"/>
              <a:t>Promise.all</a:t>
            </a:r>
            <a:r>
              <a:rPr lang="en-US" dirty="0"/>
              <a:t> fails (we'll talk about promise failure a little later).</a:t>
            </a:r>
          </a:p>
          <a:p>
            <a:r>
              <a:rPr lang="en-US" dirty="0"/>
              <a:t> </a:t>
            </a:r>
          </a:p>
        </p:txBody>
      </p:sp>
    </p:spTree>
    <p:extLst>
      <p:ext uri="{BB962C8B-B14F-4D97-AF65-F5344CB8AC3E}">
        <p14:creationId xmlns:p14="http://schemas.microsoft.com/office/powerpoint/2010/main" val="412098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just to make the output easier to read, we've simplified </a:t>
            </a:r>
            <a:r>
              <a:rPr lang="en-US" b="1" dirty="0" err="1"/>
              <a:t>makeRequest</a:t>
            </a:r>
            <a:r>
              <a:rPr lang="en-US" b="1" dirty="0"/>
              <a:t> </a:t>
            </a:r>
            <a:r>
              <a:rPr lang="en-US" b="0" dirty="0"/>
              <a:t>so that it prints out only the number of the request that was responded to.</a:t>
            </a:r>
          </a:p>
          <a:p>
            <a:endParaRPr lang="en-US" b="0" dirty="0"/>
          </a:p>
          <a:p>
            <a:r>
              <a:rPr lang="en-US" b="0" dirty="0"/>
              <a:t>Note</a:t>
            </a:r>
            <a:r>
              <a:rPr lang="en-US" dirty="0"/>
              <a:t> that the responses don't arrive in the same order that they were sent!</a:t>
            </a:r>
          </a:p>
        </p:txBody>
      </p:sp>
    </p:spTree>
    <p:extLst>
      <p:ext uri="{BB962C8B-B14F-4D97-AF65-F5344CB8AC3E}">
        <p14:creationId xmlns:p14="http://schemas.microsoft.com/office/powerpoint/2010/main" val="1889825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A1E47-853D-7F3A-5697-BEEED0C6F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9B3B3-F8B0-18C0-79F6-DB8DBEA52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DD4C1-5A1F-92E3-654F-121BEE2AB237}"/>
              </a:ext>
            </a:extLst>
          </p:cNvPr>
          <p:cNvSpPr>
            <a:spLocks noGrp="1"/>
          </p:cNvSpPr>
          <p:nvPr>
            <p:ph type="body" idx="1"/>
          </p:nvPr>
        </p:nvSpPr>
        <p:spPr/>
        <p:txBody>
          <a:bodyPr/>
          <a:lstStyle/>
          <a:p>
            <a:r>
              <a:rPr lang="en-US" dirty="0"/>
              <a:t>By contrast, here we wait for each request to return before issuing the next one.  Each </a:t>
            </a:r>
            <a:r>
              <a:rPr lang="en-US" dirty="0" err="1"/>
              <a:t>fakeRequest</a:t>
            </a:r>
            <a:r>
              <a:rPr lang="en-US" dirty="0"/>
              <a:t> takes 1000 msec, and we can see that the whole thing took 3000 msecs-- no concurrency here!</a:t>
            </a:r>
          </a:p>
        </p:txBody>
      </p:sp>
    </p:spTree>
    <p:extLst>
      <p:ext uri="{BB962C8B-B14F-4D97-AF65-F5344CB8AC3E}">
        <p14:creationId xmlns:p14="http://schemas.microsoft.com/office/powerpoint/2010/main" val="1640534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leverage concurrency whenever possible. </a:t>
            </a:r>
          </a:p>
          <a:p>
            <a:endParaRPr lang="en-US" dirty="0"/>
          </a:p>
          <a:p>
            <a:r>
              <a:rPr lang="en-US" dirty="0"/>
              <a:t>(Time is average of 100 runs on Prof. Wand’s Lenovo X1)</a:t>
            </a:r>
          </a:p>
          <a:p>
            <a:endParaRPr lang="en-US" dirty="0"/>
          </a:p>
        </p:txBody>
      </p:sp>
    </p:spTree>
    <p:extLst>
      <p:ext uri="{BB962C8B-B14F-4D97-AF65-F5344CB8AC3E}">
        <p14:creationId xmlns:p14="http://schemas.microsoft.com/office/powerpoint/2010/main" val="397293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both cases, there is at most one active promise (in green) at any time!  But the concurrent version "masks latency with concurrency", as we said way back on slide 1.</a:t>
            </a:r>
          </a:p>
        </p:txBody>
      </p:sp>
    </p:spTree>
    <p:extLst>
      <p:ext uri="{BB962C8B-B14F-4D97-AF65-F5344CB8AC3E}">
        <p14:creationId xmlns:p14="http://schemas.microsoft.com/office/powerpoint/2010/main" val="50216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examples so far, the arguments to the requests were independent of each other.  But there's no reason they have to be independent (except for </a:t>
            </a:r>
            <a:r>
              <a:rPr lang="en-US" dirty="0" err="1"/>
              <a:t>Promise.all</a:t>
            </a:r>
            <a:r>
              <a:rPr lang="en-US" dirty="0"/>
              <a:t>).  You can make them any way you need to.</a:t>
            </a:r>
          </a:p>
        </p:txBody>
      </p:sp>
    </p:spTree>
    <p:extLst>
      <p:ext uri="{BB962C8B-B14F-4D97-AF65-F5344CB8AC3E}">
        <p14:creationId xmlns:p14="http://schemas.microsoft.com/office/powerpoint/2010/main" val="3561040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asyncs</a:t>
            </a:r>
            <a:r>
              <a:rPr lang="en-US" dirty="0"/>
              <a:t> play nicely with try/catch.   Here we've tweaked </a:t>
            </a:r>
            <a:r>
              <a:rPr lang="en-US" dirty="0" err="1"/>
              <a:t>fakeRequest</a:t>
            </a:r>
            <a:r>
              <a:rPr lang="en-US" dirty="0"/>
              <a:t> so that it will sometimes throw an error, and here's a wrapper that recovers from those errors (by returning 0).</a:t>
            </a:r>
          </a:p>
        </p:txBody>
      </p:sp>
    </p:spTree>
    <p:extLst>
      <p:ext uri="{BB962C8B-B14F-4D97-AF65-F5344CB8AC3E}">
        <p14:creationId xmlns:p14="http://schemas.microsoft.com/office/powerpoint/2010/main" val="270030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374805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change the subject.  How do you test an async function? To test an async function, make the second argument to ‘</a:t>
            </a:r>
            <a:r>
              <a:rPr lang="en-US" b="1" dirty="0"/>
              <a:t>test</a:t>
            </a:r>
            <a:r>
              <a:rPr lang="en-US" dirty="0"/>
              <a:t>’ an async function.  This will make ‘</a:t>
            </a:r>
            <a:r>
              <a:rPr lang="en-US" b="1" dirty="0"/>
              <a:t>expect</a:t>
            </a:r>
            <a:r>
              <a:rPr lang="en-US" dirty="0"/>
              <a:t>’ itself an async function, so you will need to ‘await’ its result.  Calling </a:t>
            </a:r>
            <a:r>
              <a:rPr lang="en-US" b="1" dirty="0" err="1"/>
              <a:t>expect.assertions</a:t>
            </a:r>
            <a:r>
              <a:rPr lang="en-US" b="0" dirty="0"/>
              <a:t> checks to make sure that your test properly awaited the </a:t>
            </a:r>
            <a:r>
              <a:rPr lang="en-US" b="0" dirty="0" err="1"/>
              <a:t>the</a:t>
            </a:r>
            <a:r>
              <a:rPr lang="en-US" b="0" dirty="0"/>
              <a:t> result of the request.</a:t>
            </a:r>
            <a:endParaRPr lang="en-US" dirty="0"/>
          </a:p>
          <a:p>
            <a:endParaRPr lang="en-US" dirty="0"/>
          </a:p>
          <a:p>
            <a:r>
              <a:rPr lang="en-US" dirty="0"/>
              <a:t>This example is easy, since we are only sending some data to a public web site.  If we wanted to do something that might have a global effect (e.g. a transcript database), we'd have to do some mocking.   Alas, that is too much for this lecture </a:t>
            </a:r>
            <a:r>
              <a:rPr lang="en-US" dirty="0">
                <a:sym typeface="Wingdings" panose="05000000000000000000" pitchFamily="2" charset="2"/>
              </a:rPr>
              <a:t>.</a:t>
            </a:r>
            <a:r>
              <a:rPr lang="en-US" dirty="0"/>
              <a:t>  </a:t>
            </a:r>
          </a:p>
          <a:p>
            <a:endParaRPr lang="en-US" dirty="0"/>
          </a:p>
          <a:p>
            <a:r>
              <a:rPr lang="en-US" dirty="0"/>
              <a:t>Here, </a:t>
            </a:r>
            <a:r>
              <a:rPr lang="en-US" b="1" dirty="0"/>
              <a:t>echo</a:t>
            </a:r>
            <a:r>
              <a:rPr lang="en-US" dirty="0"/>
              <a:t> is an async function, so it returns a promise, which should eventually return a string (here “33”) to the async function that called it (here, the </a:t>
            </a:r>
            <a:r>
              <a:rPr lang="en-US" b="1" dirty="0"/>
              <a:t>expect</a:t>
            </a:r>
            <a:r>
              <a:rPr lang="en-US" dirty="0"/>
              <a:t>).  So here we are saying that we expect echo(33) to return a promise that will eventually resolve to “33”.</a:t>
            </a:r>
          </a:p>
          <a:p>
            <a:endParaRPr lang="en-US" dirty="0"/>
          </a:p>
          <a:p>
            <a:r>
              <a:rPr lang="en-US" dirty="0"/>
              <a:t>Note the await on the next to last line.  If you leave that out, the async function in the test will succeed immediately, without waiting for the expect to run.   The </a:t>
            </a:r>
            <a:r>
              <a:rPr lang="en-US" b="1" dirty="0" err="1"/>
              <a:t>expect.assertions</a:t>
            </a:r>
            <a:r>
              <a:rPr lang="en-US" b="1" dirty="0"/>
              <a:t> </a:t>
            </a:r>
            <a:r>
              <a:rPr lang="en-US" dirty="0"/>
              <a:t>(in blue) tells Jest that the test should run exactly 1 test, so that will make the test fail if you leave out the </a:t>
            </a:r>
            <a:r>
              <a:rPr lang="en-US" b="1" dirty="0"/>
              <a:t>await</a:t>
            </a:r>
            <a:r>
              <a:rPr lang="en-US" dirty="0"/>
              <a:t>.</a:t>
            </a:r>
          </a:p>
        </p:txBody>
      </p:sp>
    </p:spTree>
    <p:extLst>
      <p:ext uri="{BB962C8B-B14F-4D97-AF65-F5344CB8AC3E}">
        <p14:creationId xmlns:p14="http://schemas.microsoft.com/office/powerpoint/2010/main" val="38704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EA572-721B-ECEB-6452-DCEA5F2D8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E4568-DD61-B9D6-0E98-291013369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51956-59BD-B808-92DA-B19BED4E7070}"/>
              </a:ext>
            </a:extLst>
          </p:cNvPr>
          <p:cNvSpPr>
            <a:spLocks noGrp="1"/>
          </p:cNvSpPr>
          <p:nvPr>
            <p:ph type="body" idx="1"/>
          </p:nvPr>
        </p:nvSpPr>
        <p:spPr/>
        <p:txBody>
          <a:bodyPr/>
          <a:lstStyle/>
          <a:p>
            <a:r>
              <a:rPr lang="en-US" dirty="0"/>
              <a:t>Review the code. </a:t>
            </a:r>
            <a:br>
              <a:rPr lang="en-US" dirty="0"/>
            </a:br>
            <a:endParaRPr lang="en-US" dirty="0"/>
          </a:p>
        </p:txBody>
      </p:sp>
    </p:spTree>
    <p:extLst>
      <p:ext uri="{BB962C8B-B14F-4D97-AF65-F5344CB8AC3E}">
        <p14:creationId xmlns:p14="http://schemas.microsoft.com/office/powerpoint/2010/main" val="647872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2024D-E69E-7C58-13D1-FCEA50E35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94B2D-2393-6A10-F8B0-78DEA5C04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A7978-C190-AF69-F7C3-80DC31C6B16E}"/>
              </a:ext>
            </a:extLst>
          </p:cNvPr>
          <p:cNvSpPr>
            <a:spLocks noGrp="1"/>
          </p:cNvSpPr>
          <p:nvPr>
            <p:ph type="body" idx="1"/>
          </p:nvPr>
        </p:nvSpPr>
        <p:spPr/>
        <p:txBody>
          <a:bodyPr/>
          <a:lstStyle/>
          <a:p>
            <a:r>
              <a:rPr lang="en-US" dirty="0"/>
              <a:t>OK, this is complicated (which is why it's an antipattern).  Here's what happened:</a:t>
            </a:r>
          </a:p>
          <a:p>
            <a:endParaRPr lang="en-US" dirty="0"/>
          </a:p>
          <a:p>
            <a:pPr marL="228600" indent="-228600">
              <a:buAutoNum type="arabicPeriod"/>
            </a:pPr>
            <a:r>
              <a:rPr lang="en-US" dirty="0"/>
              <a:t>main() called </a:t>
            </a:r>
            <a:r>
              <a:rPr lang="en-US" dirty="0" err="1"/>
              <a:t>fakeRequest</a:t>
            </a:r>
            <a:r>
              <a:rPr lang="en-US" dirty="0"/>
              <a:t>(32).</a:t>
            </a:r>
          </a:p>
          <a:p>
            <a:pPr marL="228600" indent="-228600">
              <a:buAutoNum type="arabicPeriod"/>
            </a:pPr>
            <a:r>
              <a:rPr lang="en-US" dirty="0" err="1"/>
              <a:t>fakeRequest</a:t>
            </a:r>
            <a:r>
              <a:rPr lang="en-US" dirty="0"/>
              <a:t>(32) created a unit of work (a Promise), and told the runtime to run it sometime or other. </a:t>
            </a:r>
          </a:p>
          <a:p>
            <a:pPr marL="228600" indent="-228600">
              <a:buAutoNum type="arabicPeriod"/>
            </a:pPr>
            <a:r>
              <a:rPr lang="en-US" dirty="0"/>
              <a:t>Normally, we wouldn't see the actual value returned by </a:t>
            </a:r>
            <a:r>
              <a:rPr lang="en-US" dirty="0" err="1"/>
              <a:t>fakeRequest</a:t>
            </a:r>
            <a:r>
              <a:rPr lang="en-US" dirty="0"/>
              <a:t>(32), because we'd just wait for the unit of work to run before proceeding.</a:t>
            </a:r>
          </a:p>
          <a:p>
            <a:pPr marL="228600" indent="-228600">
              <a:buAutoNum type="arabicPeriod"/>
            </a:pPr>
            <a:r>
              <a:rPr lang="en-US" dirty="0"/>
              <a:t>But here, we didn't wait-- we just took the value returned by </a:t>
            </a:r>
            <a:r>
              <a:rPr lang="en-US" dirty="0" err="1"/>
              <a:t>fakeRequest</a:t>
            </a:r>
            <a:r>
              <a:rPr lang="en-US" dirty="0"/>
              <a:t>(32)-- the Promise-- and printed it.  </a:t>
            </a:r>
          </a:p>
          <a:p>
            <a:pPr marL="228600" indent="-228600">
              <a:buAutoNum type="arabicPeriod"/>
            </a:pPr>
            <a:r>
              <a:rPr lang="en-US" dirty="0"/>
              <a:t>We finished our current unit of work, printing "main done", which informed the runtime that we were done.</a:t>
            </a:r>
          </a:p>
          <a:p>
            <a:pPr marL="228600" indent="-228600">
              <a:buAutoNum type="arabicPeriod"/>
            </a:pPr>
            <a:r>
              <a:rPr lang="en-US" dirty="0"/>
              <a:t>The runtime then looked around for another unit of work to do.  In this case, it found the unit of work created by </a:t>
            </a:r>
            <a:r>
              <a:rPr lang="en-US" dirty="0" err="1"/>
              <a:t>fakeRequest</a:t>
            </a:r>
            <a:r>
              <a:rPr lang="en-US" dirty="0"/>
              <a:t>(32), and ran it, printing the last two lines</a:t>
            </a:r>
          </a:p>
          <a:p>
            <a:pPr marL="228600" indent="-228600">
              <a:buAutoNum type="arabicPeriod"/>
            </a:pPr>
            <a:endParaRPr lang="en-US" dirty="0"/>
          </a:p>
        </p:txBody>
      </p:sp>
    </p:spTree>
    <p:extLst>
      <p:ext uri="{BB962C8B-B14F-4D97-AF65-F5344CB8AC3E}">
        <p14:creationId xmlns:p14="http://schemas.microsoft.com/office/powerpoint/2010/main" val="2436950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marked the critical sections in a single async function.  When we consider two or more </a:t>
            </a:r>
            <a:r>
              <a:rPr lang="en-US" dirty="0" err="1"/>
              <a:t>asyncs</a:t>
            </a:r>
            <a:r>
              <a:rPr lang="en-US" dirty="0"/>
              <a:t>, the story is a little more complicated-- the two green sections actually form a single critical section, so the 'f started' will *always* be followed immediately by the 'g started'.   (And if there was a side-effect at the start of </a:t>
            </a:r>
            <a:r>
              <a:rPr lang="en-US" dirty="0" err="1"/>
              <a:t>fakeRequest</a:t>
            </a:r>
            <a:r>
              <a:rPr lang="en-US" dirty="0"/>
              <a:t>, that would similarly follow immediately after the 'g started'.  But there isn't </a:t>
            </a:r>
            <a:r>
              <a:rPr lang="en-US" dirty="0">
                <a:sym typeface="Wingdings" panose="05000000000000000000" pitchFamily="2" charset="2"/>
              </a:rPr>
              <a:t> ) . </a:t>
            </a:r>
          </a:p>
          <a:p>
            <a:endParaRPr lang="en-US" dirty="0">
              <a:sym typeface="Wingdings" panose="05000000000000000000" pitchFamily="2" charset="2"/>
            </a:endParaRPr>
          </a:p>
          <a:p>
            <a:r>
              <a:rPr lang="en-US" dirty="0">
                <a:sym typeface="Wingdings" panose="05000000000000000000" pitchFamily="2" charset="2"/>
              </a:rPr>
              <a:t>The 'g started' exposes this subtlety-- if it wasn't there, you'd never be able to tell the difference.  So don't do that.  Make sure that nothing you do before the first await in your async causes a visible side-effect (e.g. a console.log), unless you really want to track what's going on at this level of detail.</a:t>
            </a:r>
            <a:endParaRPr lang="en-US" dirty="0"/>
          </a:p>
        </p:txBody>
      </p:sp>
    </p:spTree>
    <p:extLst>
      <p:ext uri="{BB962C8B-B14F-4D97-AF65-F5344CB8AC3E}">
        <p14:creationId xmlns:p14="http://schemas.microsoft.com/office/powerpoint/2010/main" val="3234752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  </a:t>
            </a:r>
          </a:p>
          <a:p>
            <a:r>
              <a:rPr lang="en-US" dirty="0"/>
              <a:t>- JS Engine includes a  {single} call stack that keeps track of each function that it is being executed</a:t>
            </a:r>
          </a:p>
          <a:p>
            <a:r>
              <a:rPr lang="en-US" dirty="0"/>
              <a:t>- Asynchronous (heavy) tasks are outsourced to </a:t>
            </a:r>
            <a:r>
              <a:rPr lang="en-US" dirty="0" err="1"/>
              <a:t>WebAPI</a:t>
            </a:r>
            <a:r>
              <a:rPr lang="en-US" dirty="0"/>
              <a:t>. When those are completed, they are placed in a callback queue.</a:t>
            </a:r>
          </a:p>
          <a:p>
            <a:r>
              <a:rPr lang="en-US" dirty="0"/>
              <a:t>- Event loop picks up “awaiting” {completed} tasks from queue when call stack is empty (i.e., when it is done with everything it was working on – think run to completion) and processes them in the order they were added to queue (i.e., they were completed by </a:t>
            </a:r>
            <a:r>
              <a:rPr lang="en-US" dirty="0" err="1"/>
              <a:t>WebAPI</a:t>
            </a:r>
            <a:r>
              <a:rPr lang="en-US" dirty="0"/>
              <a:t>)</a:t>
            </a:r>
          </a:p>
        </p:txBody>
      </p:sp>
    </p:spTree>
    <p:extLst>
      <p:ext uri="{BB962C8B-B14F-4D97-AF65-F5344CB8AC3E}">
        <p14:creationId xmlns:p14="http://schemas.microsoft.com/office/powerpoint/2010/main" val="1823654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tour of cooperative multiprocessing.</a:t>
            </a:r>
          </a:p>
          <a:p>
            <a:r>
              <a:rPr lang="en-US" dirty="0"/>
              <a:t>But where does the non-blocking IO come from?</a:t>
            </a:r>
          </a:p>
        </p:txBody>
      </p:sp>
    </p:spTree>
    <p:extLst>
      <p:ext uri="{BB962C8B-B14F-4D97-AF65-F5344CB8AC3E}">
        <p14:creationId xmlns:p14="http://schemas.microsoft.com/office/powerpoint/2010/main" val="2058166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This is what we said back on the slide with the stork, where we said "</a:t>
            </a:r>
            <a:r>
              <a:rPr lang="en-US" sz="1100" dirty="0"/>
              <a:t>Some typescript libraries have API procedures that return promises"</a:t>
            </a:r>
          </a:p>
          <a:p>
            <a:endParaRPr lang="en-US" dirty="0"/>
          </a:p>
        </p:txBody>
      </p:sp>
    </p:spTree>
    <p:extLst>
      <p:ext uri="{BB962C8B-B14F-4D97-AF65-F5344CB8AC3E}">
        <p14:creationId xmlns:p14="http://schemas.microsoft.com/office/powerpoint/2010/main" val="1428143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Javascript</a:t>
            </a:r>
            <a:r>
              <a:rPr lang="en-US" dirty="0"/>
              <a:t> is a single threaded language. This means it has one call stack and one memory heap. It uses </a:t>
            </a:r>
            <a:r>
              <a:rPr lang="en-US" dirty="0" err="1"/>
              <a:t>WebAPI</a:t>
            </a:r>
            <a:r>
              <a:rPr lang="en-US" dirty="0"/>
              <a:t> to work asynchronously.</a:t>
            </a:r>
          </a:p>
          <a:p>
            <a:endParaRPr lang="en-US" dirty="0"/>
          </a:p>
          <a:p>
            <a:r>
              <a:rPr lang="en-US" dirty="0"/>
              <a:t>How do we get asynchronous code with </a:t>
            </a:r>
            <a:r>
              <a:rPr lang="en-US" dirty="0" err="1"/>
              <a:t>Javascript</a:t>
            </a:r>
            <a:r>
              <a:rPr lang="en-US" dirty="0"/>
              <a:t> then?</a:t>
            </a:r>
          </a:p>
          <a:p>
            <a:r>
              <a:rPr lang="en-US" dirty="0"/>
              <a:t>Well, we can thank the </a:t>
            </a:r>
            <a:r>
              <a:rPr lang="en-US" dirty="0" err="1"/>
              <a:t>Javascript</a:t>
            </a:r>
            <a:r>
              <a:rPr lang="en-US" dirty="0"/>
              <a:t> engine (V8, </a:t>
            </a:r>
            <a:r>
              <a:rPr lang="en-US" dirty="0" err="1"/>
              <a:t>Spidermonkey</a:t>
            </a:r>
            <a:r>
              <a:rPr lang="en-US" dirty="0"/>
              <a:t>, </a:t>
            </a:r>
            <a:r>
              <a:rPr lang="en-US" dirty="0" err="1"/>
              <a:t>JavaScriptCore</a:t>
            </a:r>
            <a:r>
              <a:rPr lang="en-US" dirty="0"/>
              <a:t>, etc...) for that, which has Web API that handle these tasks in the background. The call stack recognizes functions of the Web API and hands them off to be handled by the browser. Once those tasks are finished by the browser, they return and are pushed into a queue (callbacks go in </a:t>
            </a:r>
            <a:r>
              <a:rPr lang="en-US" dirty="0" err="1"/>
              <a:t>Macrotask</a:t>
            </a:r>
            <a:r>
              <a:rPr lang="en-US" dirty="0"/>
              <a:t> queue and promises go into microtask queue)</a:t>
            </a:r>
          </a:p>
          <a:p>
            <a:r>
              <a:rPr lang="en-US" dirty="0"/>
              <a:t>Then they are picked up by the event loop one by one and added onto the call stack.</a:t>
            </a:r>
          </a:p>
          <a:p>
            <a:endParaRPr lang="en-US" dirty="0"/>
          </a:p>
          <a:p>
            <a:r>
              <a:rPr lang="en-US" dirty="0"/>
              <a:t>Try this http://latentflip.com/loupe </a:t>
            </a:r>
          </a:p>
        </p:txBody>
      </p:sp>
    </p:spTree>
    <p:extLst>
      <p:ext uri="{BB962C8B-B14F-4D97-AF65-F5344CB8AC3E}">
        <p14:creationId xmlns:p14="http://schemas.microsoft.com/office/powerpoint/2010/main" val="116908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tx1"/>
                </a:solidFill>
              </a:rPr>
              <a:t>Courtesy of </a:t>
            </a:r>
            <a:r>
              <a:rPr lang="en-US" dirty="0">
                <a:solidFill>
                  <a:schemeClr val="tx1"/>
                </a:solidFill>
                <a:hlinkClick r:id="rId3"/>
              </a:rPr>
              <a:t>https://dev.to/lydiahallie/javascript-visualized-event-loop-3dif</a:t>
            </a: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3636221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28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principles: why do we need concurrency?</a:t>
            </a:r>
          </a:p>
          <a:p>
            <a:endParaRPr lang="en-US" dirty="0"/>
          </a:p>
          <a:p>
            <a:r>
              <a:rPr lang="en-US" dirty="0"/>
              <a:t>Mostly I/O. We are spoiled today with huge amounts of RAM, but there are still occasions when you need to read or write something to/from disk, or to/from network.</a:t>
            </a:r>
          </a:p>
          <a:p>
            <a:endParaRPr lang="en-US" dirty="0"/>
          </a:p>
          <a:p>
            <a:r>
              <a:rPr lang="en-US" dirty="0"/>
              <a:t>This diagram shows roughly the overhead of different kinds of I/O, in nanoseconds. Cutting-edge hardware architectures and OS designs aim to reduce these delays, but the rough order of magnitudes still stand.</a:t>
            </a:r>
          </a:p>
          <a:p>
            <a:endParaRPr lang="en-US" dirty="0"/>
          </a:p>
          <a:p>
            <a:r>
              <a:rPr lang="en-US" dirty="0"/>
              <a:t>If we are “computing” things (running instructions on the CPU), on a 1Ghz CPU, that’s nice and round, so you get 1 instruction executed per nano-second. You could run 150k instructions in time to read 4KB from SSD, 10m instructions in time to get the read head on your spinning magnetic HD into place to read something, or 100m instructions in time to receive a packet over internet.</a:t>
            </a:r>
          </a:p>
          <a:p>
            <a:endParaRPr lang="en-US" dirty="0"/>
          </a:p>
          <a:p>
            <a:r>
              <a:rPr lang="en-US" dirty="0"/>
              <a:t>So, it is desirable to be able to keep doing things while we are waiting for I/O, and not stop the world. Another way to put this, is that we would like to mask this latency to do such slow operations with concurrency: do something else while these I/O operations are happening.</a:t>
            </a:r>
          </a:p>
        </p:txBody>
      </p:sp>
    </p:spTree>
    <p:extLst>
      <p:ext uri="{BB962C8B-B14F-4D97-AF65-F5344CB8AC3E}">
        <p14:creationId xmlns:p14="http://schemas.microsoft.com/office/powerpoint/2010/main" val="4289812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6998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Promises enforce the order of operations only through the .then. The code in the ‘then’ won’t run until the promise is resolved.  Note that every .then() is a choice point, allowing the runtime to switch to some other task.</a:t>
            </a:r>
          </a:p>
          <a:p>
            <a:br>
              <a:rPr lang="en-US" dirty="0"/>
            </a:br>
            <a:r>
              <a:rPr lang="en-US" dirty="0"/>
              <a:t>(build through example, explaining the possible orders of results. Point out that we should never depend on the order of results we hear back form google/</a:t>
            </a:r>
            <a:r>
              <a:rPr lang="en-US" dirty="0" err="1"/>
              <a:t>facebook</a:t>
            </a:r>
            <a:r>
              <a:rPr lang="en-US" dirty="0"/>
              <a:t>/</a:t>
            </a:r>
            <a:r>
              <a:rPr lang="en-US" dirty="0" err="1"/>
              <a:t>coveytown</a:t>
            </a:r>
            <a:r>
              <a:rPr lang="en-US" dirty="0"/>
              <a:t> because it is non-deterministic. You might happen to see 9/10 times one ordering, but there is no guarantee)</a:t>
            </a:r>
          </a:p>
        </p:txBody>
      </p:sp>
    </p:spTree>
    <p:extLst>
      <p:ext uri="{BB962C8B-B14F-4D97-AF65-F5344CB8AC3E}">
        <p14:creationId xmlns:p14="http://schemas.microsoft.com/office/powerpoint/2010/main" val="939291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already seen non-deterministic behavior reflected in our console logs.  But that kind of behavior can easily become visible to our program.  All you need is some shared state across your promises.</a:t>
            </a:r>
          </a:p>
          <a:p>
            <a:endParaRPr lang="en-US" dirty="0"/>
          </a:p>
          <a:p>
            <a:endParaRPr lang="en-US" dirty="0"/>
          </a:p>
        </p:txBody>
      </p:sp>
    </p:spTree>
    <p:extLst>
      <p:ext uri="{BB962C8B-B14F-4D97-AF65-F5344CB8AC3E}">
        <p14:creationId xmlns:p14="http://schemas.microsoft.com/office/powerpoint/2010/main" val="3094308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39</a:t>
            </a:fld>
            <a:endParaRPr lang="en-US"/>
          </a:p>
        </p:txBody>
      </p:sp>
    </p:spTree>
    <p:extLst>
      <p:ext uri="{BB962C8B-B14F-4D97-AF65-F5344CB8AC3E}">
        <p14:creationId xmlns:p14="http://schemas.microsoft.com/office/powerpoint/2010/main" val="337221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programming languages, like Java or C, you can have asynchronous computation with threads. </a:t>
            </a:r>
          </a:p>
          <a:p>
            <a:br>
              <a:rPr lang="en-US" dirty="0"/>
            </a:br>
            <a:r>
              <a:rPr lang="en-US" dirty="0"/>
              <a:t>You might be familiar with this programming model. As it turns out, the “inter-process communication by shared memory” part is extremely hard to get right, and almost impossible to prove correct</a:t>
            </a:r>
          </a:p>
          <a:p>
            <a:endParaRPr lang="en-US" dirty="0"/>
          </a:p>
          <a:p>
            <a:r>
              <a:rPr lang="en-US" dirty="0"/>
              <a:t>This is not how JS or TS does asynchronous computation.</a:t>
            </a:r>
          </a:p>
        </p:txBody>
      </p:sp>
    </p:spTree>
    <p:extLst>
      <p:ext uri="{BB962C8B-B14F-4D97-AF65-F5344CB8AC3E}">
        <p14:creationId xmlns:p14="http://schemas.microsoft.com/office/powerpoint/2010/main" val="89200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cooperative multiprocessing, each thread decides when it should yield to let other threads execute.  For the purposes of this lecture, we will use the terms 'promise' and 'computation' interchangeably   (MAYBE??)</a:t>
            </a:r>
          </a:p>
        </p:txBody>
      </p:sp>
    </p:spTree>
    <p:extLst>
      <p:ext uri="{BB962C8B-B14F-4D97-AF65-F5344CB8AC3E}">
        <p14:creationId xmlns:p14="http://schemas.microsoft.com/office/powerpoint/2010/main" val="253447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typical async function.  It calls another async function, waits for that function to return, and then does something with the answer.  The "cooperative multiprocessing" means that while this function is waiting for the other function to return, the runtime can switch to some other task.  But there can be no interruptions while we are executing the code in </a:t>
            </a:r>
            <a:r>
              <a:rPr lang="en-US" b="1" dirty="0"/>
              <a:t>this</a:t>
            </a:r>
            <a:r>
              <a:rPr lang="en-US" b="0" dirty="0"/>
              <a:t> function.  Let's look at that idea in more detail.</a:t>
            </a:r>
            <a:endParaRPr lang="en-US" dirty="0"/>
          </a:p>
        </p:txBody>
      </p:sp>
    </p:spTree>
    <p:extLst>
      <p:ext uri="{BB962C8B-B14F-4D97-AF65-F5344CB8AC3E}">
        <p14:creationId xmlns:p14="http://schemas.microsoft.com/office/powerpoint/2010/main" val="400849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disallowing interrupts everywhere but at the pause points, we avoid almost all of the data races you may have learned about in your operating systems class.   Each grey box is a critical section, and your program consists of a set of critical sections.  Each green box is uninterruptible!!</a:t>
            </a:r>
          </a:p>
          <a:p>
            <a:endParaRPr lang="en-US" dirty="0"/>
          </a:p>
        </p:txBody>
      </p:sp>
    </p:spTree>
    <p:extLst>
      <p:ext uri="{BB962C8B-B14F-4D97-AF65-F5344CB8AC3E}">
        <p14:creationId xmlns:p14="http://schemas.microsoft.com/office/powerpoint/2010/main" val="321447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async function yields or pauses in exactly two places in its code.  What happens at those places?</a:t>
            </a:r>
          </a:p>
          <a:p>
            <a:endParaRPr lang="en-US" dirty="0"/>
          </a:p>
          <a:p>
            <a:r>
              <a:rPr lang="en-US" dirty="0"/>
              <a:t>When </a:t>
            </a:r>
            <a:r>
              <a:rPr lang="en-US" dirty="0" err="1"/>
              <a:t>someFunction</a:t>
            </a:r>
            <a:r>
              <a:rPr lang="en-US" dirty="0"/>
              <a:t> yields at the first location, it informs the runtime that </a:t>
            </a:r>
            <a:r>
              <a:rPr lang="en-US" dirty="0" err="1"/>
              <a:t>someOtherAsyncFunction</a:t>
            </a:r>
            <a:r>
              <a:rPr lang="en-US" dirty="0"/>
              <a:t>(j) is ready to run, and that </a:t>
            </a:r>
            <a:r>
              <a:rPr lang="en-US" dirty="0" err="1"/>
              <a:t>someFunction</a:t>
            </a:r>
            <a:r>
              <a:rPr lang="en-US" dirty="0"/>
              <a:t> will be ready to resume its execution only when </a:t>
            </a:r>
            <a:r>
              <a:rPr lang="en-US" dirty="0" err="1"/>
              <a:t>someOtherAsyncFunction</a:t>
            </a:r>
            <a:r>
              <a:rPr lang="en-US" dirty="0"/>
              <a:t>(j) returns a value.  The runtime can then switch to any process that is ready.  That might be the call to </a:t>
            </a:r>
            <a:r>
              <a:rPr lang="en-US" dirty="0" err="1"/>
              <a:t>someOtherAsync</a:t>
            </a:r>
            <a:r>
              <a:rPr lang="en-US" dirty="0"/>
              <a:t> function, but it might be something else.</a:t>
            </a:r>
          </a:p>
          <a:p>
            <a:endParaRPr lang="en-US" dirty="0"/>
          </a:p>
          <a:p>
            <a:r>
              <a:rPr lang="en-US" dirty="0"/>
              <a:t>When </a:t>
            </a:r>
            <a:r>
              <a:rPr lang="en-US" dirty="0" err="1"/>
              <a:t>someFunction</a:t>
            </a:r>
            <a:r>
              <a:rPr lang="en-US" dirty="0"/>
              <a:t> yields at the second location, it informs the runtime that it is ready to return to its caller, and it gives the runtime permission to switch to any process that is ready.  It might be the caller of </a:t>
            </a:r>
            <a:r>
              <a:rPr lang="en-US" dirty="0" err="1"/>
              <a:t>someFunction</a:t>
            </a:r>
            <a:r>
              <a:rPr lang="en-US" dirty="0"/>
              <a:t>, or it might be something else.</a:t>
            </a:r>
          </a:p>
        </p:txBody>
      </p:sp>
    </p:spTree>
    <p:extLst>
      <p:ext uri="{BB962C8B-B14F-4D97-AF65-F5344CB8AC3E}">
        <p14:creationId xmlns:p14="http://schemas.microsoft.com/office/powerpoint/2010/main" val="174806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8000"/>
                </a:solidFill>
                <a:effectLst/>
                <a:latin typeface="Consolas" panose="020B0609020204030204" pitchFamily="49" charset="0"/>
              </a:rPr>
              <a:t>In an interrupt-based model, it is possible that statement the print A runs *between* the print B and the print C.  Not for us!</a:t>
            </a:r>
          </a:p>
          <a:p>
            <a:endParaRPr lang="en-US" b="0" dirty="0">
              <a:solidFill>
                <a:srgbClr val="008000"/>
              </a:solidFill>
              <a:effectLst/>
              <a:latin typeface="Consolas" panose="020B0609020204030204" pitchFamily="49" charset="0"/>
            </a:endParaRPr>
          </a:p>
          <a:p>
            <a:r>
              <a:rPr lang="en-US" b="0" dirty="0">
                <a:solidFill>
                  <a:srgbClr val="008000"/>
                </a:solidFill>
                <a:effectLst/>
                <a:latin typeface="Consolas" panose="020B0609020204030204" pitchFamily="49" charset="0"/>
              </a:rPr>
              <a:t>(Don't worry about the details of the run() procedure-- we'll explain that soon).</a:t>
            </a:r>
          </a:p>
          <a:p>
            <a:endParaRPr lang="en-US" dirty="0"/>
          </a:p>
          <a:p>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dirty="0"/>
          </a:p>
          <a:p>
            <a:endParaRPr lang="en-US" dirty="0"/>
          </a:p>
        </p:txBody>
      </p:sp>
    </p:spTree>
    <p:extLst>
      <p:ext uri="{BB962C8B-B14F-4D97-AF65-F5344CB8AC3E}">
        <p14:creationId xmlns:p14="http://schemas.microsoft.com/office/powerpoint/2010/main" val="3282751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rPr dirty="0"/>
              <a:t>Slide Title</a:t>
            </a:r>
          </a:p>
        </p:txBody>
      </p:sp>
      <p:sp>
        <p:nvSpPr>
          <p:cNvPr id="43" name="Slide Subtitle"/>
          <p:cNvSpPr txBox="1">
            <a:spLocks noGrp="1"/>
          </p:cNvSpPr>
          <p:nvPr>
            <p:ph type="body" sz="quarter" idx="21" hasCustomPrompt="1"/>
          </p:nvPr>
        </p:nvSpPr>
        <p:spPr>
          <a:xfrm>
            <a:off x="600126" y="1524886"/>
            <a:ext cx="10985500" cy="467390"/>
          </a:xfrm>
          <a:prstGeom prst="rect">
            <a:avLst/>
          </a:prstGeom>
        </p:spPr>
        <p:txBody>
          <a:bodyPr lIns="45719" tIns="45719" rIns="45719" bIns="45719"/>
          <a:lstStyle>
            <a:lvl1pPr marL="0" indent="0" defTabSz="412750">
              <a:lnSpc>
                <a:spcPct val="100000"/>
              </a:lnSpc>
              <a:spcBef>
                <a:spcPts val="0"/>
              </a:spcBef>
              <a:buSzTx/>
              <a:buNone/>
              <a:defRPr sz="2750" b="0"/>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363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68C0E0-9C51-615A-73CA-582AF03B6E24}"/>
              </a:ext>
            </a:extLst>
          </p:cNvPr>
          <p:cNvSpPr/>
          <p:nvPr userDrawn="1"/>
        </p:nvSpPr>
        <p:spPr>
          <a:xfrm>
            <a:off x="960120" y="1581912"/>
            <a:ext cx="10515600" cy="463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dev.to/lydiahallie/javascript-visualized-event-loop-3dif"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09: Concurrency Patterns in Typescript</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Rob Simmons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04E37-B77C-9C4E-D129-5600BEFB5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7B646-E7C9-1ECF-A13D-7C617B073950}"/>
              </a:ext>
            </a:extLst>
          </p:cNvPr>
          <p:cNvSpPr>
            <a:spLocks noGrp="1"/>
          </p:cNvSpPr>
          <p:nvPr>
            <p:ph type="title"/>
          </p:nvPr>
        </p:nvSpPr>
        <p:spPr/>
        <p:txBody>
          <a:bodyPr/>
          <a:lstStyle/>
          <a:p>
            <a:r>
              <a:rPr lang="en-US" dirty="0"/>
              <a:t>An async function can only pause in two places</a:t>
            </a:r>
          </a:p>
        </p:txBody>
      </p:sp>
      <p:sp>
        <p:nvSpPr>
          <p:cNvPr id="4" name="Slide Number Placeholder 3">
            <a:extLst>
              <a:ext uri="{FF2B5EF4-FFF2-40B4-BE49-F238E27FC236}">
                <a16:creationId xmlns:a16="http://schemas.microsoft.com/office/drawing/2014/main" id="{00BB5638-3499-FC92-7DE1-50A479596E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80AB355-7D55-D6A3-81E9-2B286F62CD44}"/>
              </a:ext>
            </a:extLst>
          </p:cNvPr>
          <p:cNvGrpSpPr/>
          <p:nvPr/>
        </p:nvGrpSpPr>
        <p:grpSpPr>
          <a:xfrm>
            <a:off x="838201" y="1828800"/>
            <a:ext cx="8308888" cy="3046988"/>
            <a:chOff x="838201" y="1828800"/>
            <a:chExt cx="8308888" cy="3046988"/>
          </a:xfrm>
        </p:grpSpPr>
        <p:sp>
          <p:nvSpPr>
            <p:cNvPr id="6" name="TextBox 5">
              <a:extLst>
                <a:ext uri="{FF2B5EF4-FFF2-40B4-BE49-F238E27FC236}">
                  <a16:creationId xmlns:a16="http://schemas.microsoft.com/office/drawing/2014/main" id="{8E901E3E-3BD3-D61C-AF10-3804D308DE16}"/>
                </a:ext>
              </a:extLst>
            </p:cNvPr>
            <p:cNvSpPr txBox="1"/>
            <p:nvPr/>
          </p:nvSpPr>
          <p:spPr>
            <a:xfrm>
              <a:off x="838201" y="1828800"/>
              <a:ext cx="8308888"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someFunction</a:t>
              </a:r>
              <a:r>
                <a:rPr lang="en-US" sz="2400" b="0" dirty="0">
                  <a:solidFill>
                    <a:srgbClr val="000000"/>
                  </a:solidFill>
                  <a:effectLst/>
                  <a:latin typeface="Consolas" panose="020B0609020204030204" pitchFamily="49" charset="0"/>
                </a:rPr>
                <a:t>(</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number) {</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j = </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k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someOtherAsyncFunction</a:t>
              </a:r>
              <a:r>
                <a:rPr lang="en-US" sz="2400" b="0" dirty="0">
                  <a:solidFill>
                    <a:srgbClr val="000000"/>
                  </a:solidFill>
                  <a:effectLst/>
                  <a:latin typeface="Consolas" panose="020B0609020204030204" pitchFamily="49" charset="0"/>
                </a:rPr>
                <a:t>(j);</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m = k + </a:t>
              </a:r>
              <a:r>
                <a:rPr lang="en-US" sz="2400" b="0" dirty="0">
                  <a:solidFill>
                    <a:srgbClr val="098658"/>
                  </a:solidFill>
                  <a:effectLst/>
                  <a:latin typeface="Consolas" panose="020B0609020204030204" pitchFamily="49" charset="0"/>
                </a:rPr>
                <a:t>100</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m;</a:t>
              </a:r>
            </a:p>
            <a:p>
              <a:pPr algn="l"/>
              <a:r>
                <a:rPr lang="en-US" sz="2400" b="0" dirty="0">
                  <a:solidFill>
                    <a:srgbClr val="000000"/>
                  </a:solidFill>
                  <a:effectLst/>
                  <a:latin typeface="Consolas" panose="020B0609020204030204" pitchFamily="49" charset="0"/>
                </a:rPr>
                <a:t>}</a:t>
              </a:r>
            </a:p>
          </p:txBody>
        </p:sp>
        <p:sp>
          <p:nvSpPr>
            <p:cNvPr id="3" name="Rectangle 2">
              <a:extLst>
                <a:ext uri="{FF2B5EF4-FFF2-40B4-BE49-F238E27FC236}">
                  <a16:creationId xmlns:a16="http://schemas.microsoft.com/office/drawing/2014/main" id="{AD72C626-B5CD-E8CD-D7D3-DB3B71C929C0}"/>
                </a:ext>
              </a:extLst>
            </p:cNvPr>
            <p:cNvSpPr/>
            <p:nvPr/>
          </p:nvSpPr>
          <p:spPr>
            <a:xfrm>
              <a:off x="1561672" y="2301411"/>
              <a:ext cx="2845941" cy="729465"/>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5" name="Rectangle 4">
              <a:extLst>
                <a:ext uri="{FF2B5EF4-FFF2-40B4-BE49-F238E27FC236}">
                  <a16:creationId xmlns:a16="http://schemas.microsoft.com/office/drawing/2014/main" id="{FBBEA780-06CD-240A-2352-06148FFFCBDB}"/>
                </a:ext>
              </a:extLst>
            </p:cNvPr>
            <p:cNvSpPr/>
            <p:nvPr/>
          </p:nvSpPr>
          <p:spPr>
            <a:xfrm>
              <a:off x="1561671" y="3373889"/>
              <a:ext cx="2845941" cy="1054273"/>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grpSp>
      <p:sp>
        <p:nvSpPr>
          <p:cNvPr id="7" name="TextBox 6">
            <a:extLst>
              <a:ext uri="{FF2B5EF4-FFF2-40B4-BE49-F238E27FC236}">
                <a16:creationId xmlns:a16="http://schemas.microsoft.com/office/drawing/2014/main" id="{A7054B68-E3A5-6C34-34E3-FEFB197B43B6}"/>
              </a:ext>
            </a:extLst>
          </p:cNvPr>
          <p:cNvSpPr txBox="1"/>
          <p:nvPr/>
        </p:nvSpPr>
        <p:spPr>
          <a:xfrm>
            <a:off x="8342616" y="2152269"/>
            <a:ext cx="3471809" cy="12637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latin typeface="Verdana" panose="020B0604030504040204" pitchFamily="34" charset="0"/>
                <a:ea typeface="Verdana" panose="020B0604030504040204" pitchFamily="34" charset="0"/>
              </a:rPr>
              <a:t>It will never </a:t>
            </a:r>
          </a:p>
          <a:p>
            <a:pPr algn="l"/>
            <a:r>
              <a:rPr lang="en-US" sz="3200" dirty="0">
                <a:solidFill>
                  <a:schemeClr val="tx1"/>
                </a:solidFill>
                <a:latin typeface="Verdana" panose="020B0604030504040204" pitchFamily="34" charset="0"/>
                <a:ea typeface="Verdana" panose="020B0604030504040204" pitchFamily="34" charset="0"/>
              </a:rPr>
              <a:t>pause in here</a:t>
            </a:r>
          </a:p>
        </p:txBody>
      </p:sp>
      <p:cxnSp>
        <p:nvCxnSpPr>
          <p:cNvPr id="8" name="Straight Arrow Connector 7">
            <a:extLst>
              <a:ext uri="{FF2B5EF4-FFF2-40B4-BE49-F238E27FC236}">
                <a16:creationId xmlns:a16="http://schemas.microsoft.com/office/drawing/2014/main" id="{83030F62-7303-04CB-DF87-217370AD0FA9}"/>
              </a:ext>
            </a:extLst>
          </p:cNvPr>
          <p:cNvCxnSpPr>
            <a:cxnSpLocks/>
          </p:cNvCxnSpPr>
          <p:nvPr/>
        </p:nvCxnSpPr>
        <p:spPr>
          <a:xfrm flipH="1">
            <a:off x="4407614" y="2583480"/>
            <a:ext cx="3935002" cy="122589"/>
          </a:xfrm>
          <a:prstGeom prst="straightConnector1">
            <a:avLst/>
          </a:prstGeom>
          <a:ln w="38100" cap="flat" cmpd="sng" algn="ctr">
            <a:solidFill>
              <a:schemeClr val="tx1"/>
            </a:solidFill>
            <a:prstDash val="dash"/>
            <a:round/>
            <a:headEnd type="none" w="med" len="med"/>
            <a:tailEnd type="stealth" w="lg" len="lg"/>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92DF861A-00B0-115D-46D2-C2FE0E83C985}"/>
              </a:ext>
            </a:extLst>
          </p:cNvPr>
          <p:cNvSpPr txBox="1"/>
          <p:nvPr/>
        </p:nvSpPr>
        <p:spPr>
          <a:xfrm>
            <a:off x="8342615" y="3632831"/>
            <a:ext cx="3471809" cy="8786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latin typeface="Verdana" panose="020B0604030504040204" pitchFamily="34" charset="0"/>
                <a:ea typeface="Verdana" panose="020B0604030504040204" pitchFamily="34" charset="0"/>
              </a:rPr>
              <a:t>Or in here</a:t>
            </a:r>
          </a:p>
        </p:txBody>
      </p:sp>
      <p:cxnSp>
        <p:nvCxnSpPr>
          <p:cNvPr id="14" name="Straight Arrow Connector 13">
            <a:extLst>
              <a:ext uri="{FF2B5EF4-FFF2-40B4-BE49-F238E27FC236}">
                <a16:creationId xmlns:a16="http://schemas.microsoft.com/office/drawing/2014/main" id="{D50DDC1E-F961-9AFF-F97B-74EDC8E77DF4}"/>
              </a:ext>
            </a:extLst>
          </p:cNvPr>
          <p:cNvCxnSpPr>
            <a:cxnSpLocks/>
            <a:endCxn id="5" idx="3"/>
          </p:cNvCxnSpPr>
          <p:nvPr/>
        </p:nvCxnSpPr>
        <p:spPr>
          <a:xfrm flipH="1" flipV="1">
            <a:off x="4407612" y="3901026"/>
            <a:ext cx="3935003" cy="171108"/>
          </a:xfrm>
          <a:prstGeom prst="straightConnector1">
            <a:avLst/>
          </a:prstGeom>
          <a:ln w="38100" cap="flat" cmpd="sng" algn="ctr">
            <a:solidFill>
              <a:schemeClr val="tx1"/>
            </a:solidFill>
            <a:prstDash val="dash"/>
            <a:round/>
            <a:headEnd type="none" w="med" len="med"/>
            <a:tailEnd type="stealth" w="lg" len="lg"/>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6193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C6A7-42E5-92A7-A388-5D39A22C6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C0E2B-EA5B-E5E3-4734-1DD582E88390}"/>
              </a:ext>
            </a:extLst>
          </p:cNvPr>
          <p:cNvSpPr>
            <a:spLocks noGrp="1"/>
          </p:cNvSpPr>
          <p:nvPr>
            <p:ph type="title"/>
          </p:nvPr>
        </p:nvSpPr>
        <p:spPr/>
        <p:txBody>
          <a:bodyPr/>
          <a:lstStyle/>
          <a:p>
            <a:r>
              <a:rPr lang="en-US" dirty="0"/>
              <a:t>What happens at those pause points?</a:t>
            </a:r>
          </a:p>
        </p:txBody>
      </p:sp>
      <p:sp>
        <p:nvSpPr>
          <p:cNvPr id="4" name="Slide Number Placeholder 3">
            <a:extLst>
              <a:ext uri="{FF2B5EF4-FFF2-40B4-BE49-F238E27FC236}">
                <a16:creationId xmlns:a16="http://schemas.microsoft.com/office/drawing/2014/main" id="{098AE61C-7625-0DB4-C960-56F5656312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4D01E542-52F2-E8A8-9707-37515E355D5C}"/>
              </a:ext>
            </a:extLst>
          </p:cNvPr>
          <p:cNvGrpSpPr/>
          <p:nvPr/>
        </p:nvGrpSpPr>
        <p:grpSpPr>
          <a:xfrm>
            <a:off x="1050852" y="1807463"/>
            <a:ext cx="8308888" cy="3046988"/>
            <a:chOff x="838201" y="1828800"/>
            <a:chExt cx="8308888" cy="3046988"/>
          </a:xfrm>
        </p:grpSpPr>
        <p:sp>
          <p:nvSpPr>
            <p:cNvPr id="13" name="TextBox 12">
              <a:extLst>
                <a:ext uri="{FF2B5EF4-FFF2-40B4-BE49-F238E27FC236}">
                  <a16:creationId xmlns:a16="http://schemas.microsoft.com/office/drawing/2014/main" id="{524B25CF-BEFF-046A-98F7-748F614143FC}"/>
                </a:ext>
              </a:extLst>
            </p:cNvPr>
            <p:cNvSpPr txBox="1"/>
            <p:nvPr/>
          </p:nvSpPr>
          <p:spPr>
            <a:xfrm>
              <a:off x="838201" y="1828800"/>
              <a:ext cx="8308888"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someFunction</a:t>
              </a:r>
              <a:r>
                <a:rPr lang="en-US" sz="2400" b="0" dirty="0">
                  <a:solidFill>
                    <a:srgbClr val="000000"/>
                  </a:solidFill>
                  <a:effectLst/>
                  <a:latin typeface="Consolas" panose="020B0609020204030204" pitchFamily="49" charset="0"/>
                </a:rPr>
                <a:t>(</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number) {</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j = </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k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someOtherAsyncFunction</a:t>
              </a:r>
              <a:r>
                <a:rPr lang="en-US" sz="2400" b="0" dirty="0">
                  <a:solidFill>
                    <a:srgbClr val="000000"/>
                  </a:solidFill>
                  <a:effectLst/>
                  <a:latin typeface="Consolas" panose="020B0609020204030204" pitchFamily="49" charset="0"/>
                </a:rPr>
                <a:t>(j);</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m = k + </a:t>
              </a:r>
              <a:r>
                <a:rPr lang="en-US" sz="2400" b="0" dirty="0">
                  <a:solidFill>
                    <a:srgbClr val="098658"/>
                  </a:solidFill>
                  <a:effectLst/>
                  <a:latin typeface="Consolas" panose="020B0609020204030204" pitchFamily="49" charset="0"/>
                </a:rPr>
                <a:t>100</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m;</a:t>
              </a:r>
            </a:p>
            <a:p>
              <a:pPr algn="l"/>
              <a:r>
                <a:rPr lang="en-US" sz="2400" b="0" dirty="0">
                  <a:solidFill>
                    <a:srgbClr val="000000"/>
                  </a:solidFill>
                  <a:effectLst/>
                  <a:latin typeface="Consolas" panose="020B0609020204030204" pitchFamily="49" charset="0"/>
                </a:rPr>
                <a:t>}</a:t>
              </a:r>
            </a:p>
          </p:txBody>
        </p:sp>
        <p:sp>
          <p:nvSpPr>
            <p:cNvPr id="14" name="Rectangle 13">
              <a:extLst>
                <a:ext uri="{FF2B5EF4-FFF2-40B4-BE49-F238E27FC236}">
                  <a16:creationId xmlns:a16="http://schemas.microsoft.com/office/drawing/2014/main" id="{8FCB9E41-85AC-1023-B08A-8B59385C7420}"/>
                </a:ext>
              </a:extLst>
            </p:cNvPr>
            <p:cNvSpPr/>
            <p:nvPr/>
          </p:nvSpPr>
          <p:spPr>
            <a:xfrm>
              <a:off x="1561672" y="2301411"/>
              <a:ext cx="2845941" cy="729465"/>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5" name="Rectangle 14">
              <a:extLst>
                <a:ext uri="{FF2B5EF4-FFF2-40B4-BE49-F238E27FC236}">
                  <a16:creationId xmlns:a16="http://schemas.microsoft.com/office/drawing/2014/main" id="{C15C1478-8464-EE6D-2843-95C0DBFF2C95}"/>
                </a:ext>
              </a:extLst>
            </p:cNvPr>
            <p:cNvSpPr/>
            <p:nvPr/>
          </p:nvSpPr>
          <p:spPr>
            <a:xfrm>
              <a:off x="1561671" y="3373889"/>
              <a:ext cx="2845941" cy="1054273"/>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grpSp>
      <p:pic>
        <p:nvPicPr>
          <p:cNvPr id="20" name="Picture 19" descr="A yellow triangle sign on a pole&#10;&#10;AI-generated content may be incorrect.">
            <a:extLst>
              <a:ext uri="{FF2B5EF4-FFF2-40B4-BE49-F238E27FC236}">
                <a16:creationId xmlns:a16="http://schemas.microsoft.com/office/drawing/2014/main" id="{C3898ABD-47E4-1D05-62BB-461544070F4D}"/>
              </a:ext>
            </a:extLst>
          </p:cNvPr>
          <p:cNvPicPr>
            <a:picLocks noChangeAspect="1"/>
          </p:cNvPicPr>
          <p:nvPr/>
        </p:nvPicPr>
        <p:blipFill>
          <a:blip r:embed="rId3" cstate="print">
            <a:extLst>
              <a:ext uri="{28A0092B-C50C-407E-A947-70E740481C1C}">
                <a14:useLocalDpi xmlns:a14="http://schemas.microsoft.com/office/drawing/2010/main" val="0"/>
              </a:ext>
            </a:extLst>
          </a:blip>
          <a:srcRect t="-1" b="43129"/>
          <a:stretch>
            <a:fillRect/>
          </a:stretch>
        </p:blipFill>
        <p:spPr>
          <a:xfrm>
            <a:off x="3118306" y="2532393"/>
            <a:ext cx="565449" cy="713028"/>
          </a:xfrm>
          <a:prstGeom prst="rect">
            <a:avLst/>
          </a:prstGeom>
        </p:spPr>
      </p:pic>
      <p:pic>
        <p:nvPicPr>
          <p:cNvPr id="21" name="Picture 20" descr="A yellow triangle sign on a pole&#10;&#10;AI-generated content may be incorrect.">
            <a:extLst>
              <a:ext uri="{FF2B5EF4-FFF2-40B4-BE49-F238E27FC236}">
                <a16:creationId xmlns:a16="http://schemas.microsoft.com/office/drawing/2014/main" id="{F18DA810-04C3-45CC-D75C-6FCD09FD2EE9}"/>
              </a:ext>
            </a:extLst>
          </p:cNvPr>
          <p:cNvPicPr>
            <a:picLocks noChangeAspect="1"/>
          </p:cNvPicPr>
          <p:nvPr/>
        </p:nvPicPr>
        <p:blipFill>
          <a:blip r:embed="rId3" cstate="print">
            <a:extLst>
              <a:ext uri="{28A0092B-C50C-407E-A947-70E740481C1C}">
                <a14:useLocalDpi xmlns:a14="http://schemas.microsoft.com/office/drawing/2010/main" val="0"/>
              </a:ext>
            </a:extLst>
          </a:blip>
          <a:srcRect t="-1" b="43129"/>
          <a:stretch>
            <a:fillRect/>
          </a:stretch>
        </p:blipFill>
        <p:spPr>
          <a:xfrm>
            <a:off x="3118305" y="3639856"/>
            <a:ext cx="565449" cy="713028"/>
          </a:xfrm>
          <a:prstGeom prst="rect">
            <a:avLst/>
          </a:prstGeom>
        </p:spPr>
      </p:pic>
      <p:sp>
        <p:nvSpPr>
          <p:cNvPr id="22" name="TextBox 21">
            <a:extLst>
              <a:ext uri="{FF2B5EF4-FFF2-40B4-BE49-F238E27FC236}">
                <a16:creationId xmlns:a16="http://schemas.microsoft.com/office/drawing/2014/main" id="{F7501E0E-3098-D85A-EE3B-7B7C3DD3BA87}"/>
              </a:ext>
            </a:extLst>
          </p:cNvPr>
          <p:cNvSpPr txBox="1"/>
          <p:nvPr/>
        </p:nvSpPr>
        <p:spPr>
          <a:xfrm>
            <a:off x="8220172" y="3996370"/>
            <a:ext cx="1979629" cy="596188"/>
          </a:xfrm>
          <a:prstGeom prst="rect">
            <a:avLst/>
          </a:prstGeom>
          <a:no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Pause points</a:t>
            </a:r>
          </a:p>
        </p:txBody>
      </p:sp>
      <p:cxnSp>
        <p:nvCxnSpPr>
          <p:cNvPr id="24" name="Straight Arrow Connector 23">
            <a:extLst>
              <a:ext uri="{FF2B5EF4-FFF2-40B4-BE49-F238E27FC236}">
                <a16:creationId xmlns:a16="http://schemas.microsoft.com/office/drawing/2014/main" id="{A45A24AF-25E9-0D54-9223-CEB9EBCDAD1B}"/>
              </a:ext>
            </a:extLst>
          </p:cNvPr>
          <p:cNvCxnSpPr>
            <a:cxnSpLocks/>
            <a:stCxn id="22" idx="1"/>
            <a:endCxn id="20" idx="3"/>
          </p:cNvCxnSpPr>
          <p:nvPr/>
        </p:nvCxnSpPr>
        <p:spPr>
          <a:xfrm flipH="1" flipV="1">
            <a:off x="3683755" y="2888907"/>
            <a:ext cx="4536417" cy="14055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E1E3DBE-FA26-3DF1-DB47-7EE45163FEEE}"/>
              </a:ext>
            </a:extLst>
          </p:cNvPr>
          <p:cNvCxnSpPr>
            <a:cxnSpLocks/>
            <a:stCxn id="22" idx="1"/>
          </p:cNvCxnSpPr>
          <p:nvPr/>
        </p:nvCxnSpPr>
        <p:spPr>
          <a:xfrm flipH="1" flipV="1">
            <a:off x="3535224" y="4074278"/>
            <a:ext cx="4684948" cy="220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dirty="0"/>
              <a:t>Java vs. JS/TS</a:t>
            </a:r>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838200" y="1452957"/>
            <a:ext cx="7942006" cy="646330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000" b="0" dirty="0">
                <a:solidFill>
                  <a:srgbClr val="0000FF"/>
                </a:solidFill>
                <a:effectLst/>
                <a:latin typeface="Consolas" panose="020B0609020204030204" pitchFamily="49" charset="0"/>
              </a:rPr>
              <a:t>async</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asyncPrintA</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await</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waitRandom</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'A'</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a:t>
            </a:r>
          </a:p>
          <a:p>
            <a:pPr algn="l">
              <a:buNone/>
            </a:pP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lgn="l">
              <a:buNone/>
            </a:pPr>
            <a:r>
              <a:rPr lang="en-US" sz="2000" b="0" dirty="0">
                <a:solidFill>
                  <a:srgbClr val="0000FF"/>
                </a:solidFill>
                <a:effectLst/>
                <a:latin typeface="Consolas" panose="020B0609020204030204" pitchFamily="49" charset="0"/>
              </a:rPr>
              <a:t>async</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asyncPrintBC</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await</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waitRandom</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'B'</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'C'</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a:t>
            </a:r>
          </a:p>
          <a:p>
            <a:pPr algn="l">
              <a:buNone/>
            </a:pP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lgn="l">
              <a:buNone/>
            </a:pPr>
            <a:r>
              <a:rPr lang="en-US" sz="2000" b="0" dirty="0">
                <a:solidFill>
                  <a:srgbClr val="0000FF"/>
                </a:solidFill>
                <a:effectLst/>
                <a:latin typeface="Consolas" panose="020B0609020204030204" pitchFamily="49" charset="0"/>
              </a:rPr>
              <a:t>async</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run</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await</a:t>
            </a:r>
            <a:r>
              <a:rPr lang="en-US" sz="2000" b="0" dirty="0">
                <a:solidFill>
                  <a:srgbClr val="3B3B3B"/>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Promise</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all</a:t>
            </a:r>
            <a:r>
              <a:rPr lang="en-US" sz="2000" b="0" dirty="0">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asyncPrintA</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asyncPrintBC</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a:t>
            </a:r>
          </a:p>
          <a:p>
            <a:pPr algn="l">
              <a:buNone/>
            </a:pPr>
            <a:br>
              <a:rPr lang="en-US" sz="2000" b="0" dirty="0">
                <a:solidFill>
                  <a:srgbClr val="3B3B3B"/>
                </a:solidFill>
                <a:effectLst/>
                <a:latin typeface="Consolas" panose="020B0609020204030204" pitchFamily="49" charset="0"/>
              </a:rPr>
            </a:b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lgn="l">
              <a:buNone/>
            </a:pPr>
            <a:r>
              <a:rPr lang="en-US" sz="2000" b="0" dirty="0">
                <a:solidFill>
                  <a:srgbClr val="795E26"/>
                </a:solidFill>
                <a:effectLst/>
                <a:latin typeface="Consolas" panose="020B0609020204030204" pitchFamily="49" charset="0"/>
              </a:rPr>
              <a:t>run</a:t>
            </a:r>
            <a:r>
              <a:rPr lang="en-US" sz="2000" b="0" dirty="0">
                <a:solidFill>
                  <a:srgbClr val="3B3B3B"/>
                </a:solidFill>
                <a:effectLst/>
                <a:latin typeface="Consolas" panose="020B0609020204030204" pitchFamily="49" charset="0"/>
              </a:rPr>
              <a:t>()</a:t>
            </a:r>
          </a:p>
          <a:p>
            <a:pPr algn="l"/>
            <a:endParaRPr lang="en-US" sz="14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455689C7-7C27-5D24-90F6-149A2C5D118F}"/>
              </a:ext>
            </a:extLst>
          </p:cNvPr>
          <p:cNvSpPr/>
          <p:nvPr/>
        </p:nvSpPr>
        <p:spPr>
          <a:xfrm>
            <a:off x="7366572" y="286242"/>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/Slides/dataRace2.ts</a:t>
            </a:r>
          </a:p>
        </p:txBody>
      </p:sp>
      <p:sp>
        <p:nvSpPr>
          <p:cNvPr id="5" name="Content Placeholder 4">
            <a:extLst>
              <a:ext uri="{FF2B5EF4-FFF2-40B4-BE49-F238E27FC236}">
                <a16:creationId xmlns:a16="http://schemas.microsoft.com/office/drawing/2014/main" id="{A4D17C1B-9DC9-4F66-74C1-40955C2E2C8A}"/>
              </a:ext>
            </a:extLst>
          </p:cNvPr>
          <p:cNvSpPr>
            <a:spLocks noGrp="1"/>
          </p:cNvSpPr>
          <p:nvPr>
            <p:ph idx="1"/>
          </p:nvPr>
        </p:nvSpPr>
        <p:spPr>
          <a:xfrm>
            <a:off x="8022211" y="1631794"/>
            <a:ext cx="3761294" cy="4351338"/>
          </a:xfrm>
        </p:spPr>
        <p:txBody>
          <a:bodyPr>
            <a:normAutofit/>
          </a:bodyPr>
          <a:lstStyle/>
          <a:p>
            <a:r>
              <a:rPr lang="en-US" sz="2000" dirty="0"/>
              <a:t>In Java, you could get an interrupt between the print B and the print C.</a:t>
            </a:r>
          </a:p>
          <a:p>
            <a:r>
              <a:rPr lang="en-US" sz="2000" dirty="0"/>
              <a:t>So the output could be ABC, BAC, BCA</a:t>
            </a:r>
          </a:p>
          <a:p>
            <a:r>
              <a:rPr lang="en-US" sz="2000" dirty="0"/>
              <a:t>In TS/JS, the print B and print C are in the same critical section, so BAC is impossible!</a:t>
            </a:r>
          </a:p>
        </p:txBody>
      </p:sp>
    </p:spTree>
    <p:extLst>
      <p:ext uri="{BB962C8B-B14F-4D97-AF65-F5344CB8AC3E}">
        <p14:creationId xmlns:p14="http://schemas.microsoft.com/office/powerpoint/2010/main" val="8317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D74F-37D9-58E0-28AE-F4FE65F1E4AA}"/>
              </a:ext>
            </a:extLst>
          </p:cNvPr>
          <p:cNvSpPr>
            <a:spLocks noGrp="1"/>
          </p:cNvSpPr>
          <p:nvPr>
            <p:ph type="title"/>
          </p:nvPr>
        </p:nvSpPr>
        <p:spPr/>
        <p:txBody>
          <a:bodyPr/>
          <a:lstStyle/>
          <a:p>
            <a:r>
              <a:rPr lang="en-US" dirty="0"/>
              <a:t>Terminology: promises and run-to-completion</a:t>
            </a:r>
          </a:p>
        </p:txBody>
      </p:sp>
      <p:sp>
        <p:nvSpPr>
          <p:cNvPr id="3" name="Content Placeholder 2">
            <a:extLst>
              <a:ext uri="{FF2B5EF4-FFF2-40B4-BE49-F238E27FC236}">
                <a16:creationId xmlns:a16="http://schemas.microsoft.com/office/drawing/2014/main" id="{923883D1-804C-2B0E-B307-7E10EB59752B}"/>
              </a:ext>
            </a:extLst>
          </p:cNvPr>
          <p:cNvSpPr>
            <a:spLocks noGrp="1"/>
          </p:cNvSpPr>
          <p:nvPr>
            <p:ph idx="1"/>
          </p:nvPr>
        </p:nvSpPr>
        <p:spPr/>
        <p:txBody>
          <a:bodyPr/>
          <a:lstStyle/>
          <a:p>
            <a:r>
              <a:rPr lang="en-US" dirty="0"/>
              <a:t>Each uninterruptible unit of work is called a "promise"</a:t>
            </a:r>
          </a:p>
          <a:p>
            <a:r>
              <a:rPr lang="en-US" dirty="0"/>
              <a:t>The pattern we've just talked about is called "run-to-completion" semantics, because a pause point corresponds exactly to the end of one of these units of work</a:t>
            </a:r>
          </a:p>
          <a:p>
            <a:r>
              <a:rPr lang="en-US" dirty="0"/>
              <a:t>You can do lots of different things with promises.</a:t>
            </a:r>
          </a:p>
          <a:p>
            <a:r>
              <a:rPr lang="en-US" dirty="0"/>
              <a:t>Let's look some typical patterns.</a:t>
            </a:r>
          </a:p>
        </p:txBody>
      </p:sp>
      <p:sp>
        <p:nvSpPr>
          <p:cNvPr id="4" name="Slide Number Placeholder 3">
            <a:extLst>
              <a:ext uri="{FF2B5EF4-FFF2-40B4-BE49-F238E27FC236}">
                <a16:creationId xmlns:a16="http://schemas.microsoft.com/office/drawing/2014/main" id="{5D0C82EA-6AFA-0238-FD72-B79658B367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26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DE33-0ED1-3F24-05FB-1AD08BFF9F07}"/>
              </a:ext>
            </a:extLst>
          </p:cNvPr>
          <p:cNvSpPr>
            <a:spLocks noGrp="1"/>
          </p:cNvSpPr>
          <p:nvPr>
            <p:ph type="title"/>
          </p:nvPr>
        </p:nvSpPr>
        <p:spPr/>
        <p:txBody>
          <a:bodyPr/>
          <a:lstStyle/>
          <a:p>
            <a:r>
              <a:rPr lang="en-US" dirty="0"/>
              <a:t>Example:</a:t>
            </a:r>
          </a:p>
        </p:txBody>
      </p:sp>
      <p:sp>
        <p:nvSpPr>
          <p:cNvPr id="3" name="Slide Number Placeholder 2">
            <a:extLst>
              <a:ext uri="{FF2B5EF4-FFF2-40B4-BE49-F238E27FC236}">
                <a16:creationId xmlns:a16="http://schemas.microsoft.com/office/drawing/2014/main" id="{F2114101-1E1B-B6A5-9257-8274D453B3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EEEED4A-F825-36DE-4D0D-71F249BADA7F}"/>
              </a:ext>
            </a:extLst>
          </p:cNvPr>
          <p:cNvSpPr txBox="1"/>
          <p:nvPr/>
        </p:nvSpPr>
        <p:spPr>
          <a:xfrm>
            <a:off x="838200" y="1439663"/>
            <a:ext cx="9921240" cy="470898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8000"/>
                </a:solidFill>
                <a:effectLst/>
                <a:latin typeface="Consolas" panose="020B0609020204030204" pitchFamily="49" charset="0"/>
              </a:rPr>
              <a:t>// </a:t>
            </a:r>
            <a:r>
              <a:rPr lang="en-US" sz="2000" b="0" dirty="0" err="1">
                <a:solidFill>
                  <a:srgbClr val="008000"/>
                </a:solidFill>
                <a:effectLst/>
                <a:latin typeface="Consolas" panose="020B0609020204030204" pitchFamily="49" charset="0"/>
              </a:rPr>
              <a:t>fakeRequest</a:t>
            </a:r>
            <a:r>
              <a:rPr lang="en-US" sz="2000" b="0" dirty="0">
                <a:solidFill>
                  <a:srgbClr val="008000"/>
                </a:solidFill>
                <a:effectLst/>
                <a:latin typeface="Consolas" panose="020B0609020204030204" pitchFamily="49" charset="0"/>
              </a:rPr>
              <a:t>(n) is an async that waits for 1 second and then </a:t>
            </a:r>
          </a:p>
          <a:p>
            <a:pPr algn="l"/>
            <a:r>
              <a:rPr lang="en-US" sz="2000" b="0" dirty="0">
                <a:solidFill>
                  <a:srgbClr val="008000"/>
                </a:solidFill>
                <a:effectLst/>
                <a:latin typeface="Consolas" panose="020B0609020204030204" pitchFamily="49" charset="0"/>
              </a:rPr>
              <a:t>// resolves with the number n+10</a:t>
            </a:r>
            <a:endParaRPr lang="en-US" sz="2000" b="0" dirty="0">
              <a:solidFill>
                <a:srgbClr val="000000"/>
              </a:solidFill>
              <a:effectLst/>
              <a:latin typeface="Consolas" panose="020B0609020204030204" pitchFamily="49" charset="0"/>
            </a:endParaRPr>
          </a:p>
          <a:p>
            <a:pPr algn="l"/>
            <a:r>
              <a:rPr lang="en-US" sz="2000" dirty="0">
                <a:solidFill>
                  <a:srgbClr val="0000FF"/>
                </a:solidFill>
                <a:latin typeface="Consolas" panose="020B0609020204030204" pitchFamily="49" charset="0"/>
              </a:rPr>
              <a:t>import </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FF"/>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timeIt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main()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request = </a:t>
            </a:r>
            <a:r>
              <a:rPr lang="en-US" sz="2000" b="0" dirty="0">
                <a:solidFill>
                  <a:srgbClr val="098658"/>
                </a:solidFill>
                <a:effectLst/>
                <a:latin typeface="Consolas" panose="020B0609020204030204" pitchFamily="49" charset="0"/>
              </a:rPr>
              <a:t>32</a:t>
            </a: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(request);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request</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done'</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(main)</a:t>
            </a:r>
          </a:p>
          <a:p>
            <a:pPr algn="l"/>
            <a:endParaRPr lang="en-US" sz="2000" b="0" dirty="0">
              <a:solidFill>
                <a:srgbClr val="000000"/>
              </a:solidFill>
              <a:effectLst/>
              <a:latin typeface="Consolas" panose="020B0609020204030204" pitchFamily="49" charset="0"/>
            </a:endParaRPr>
          </a:p>
        </p:txBody>
      </p:sp>
      <p:sp>
        <p:nvSpPr>
          <p:cNvPr id="11" name="Rectangle: Rounded Corners 10">
            <a:extLst>
              <a:ext uri="{FF2B5EF4-FFF2-40B4-BE49-F238E27FC236}">
                <a16:creationId xmlns:a16="http://schemas.microsoft.com/office/drawing/2014/main" id="{3A1A2B3D-50BE-3B83-D716-F6FF92A3781B}"/>
              </a:ext>
            </a:extLst>
          </p:cNvPr>
          <p:cNvSpPr/>
          <p:nvPr/>
        </p:nvSpPr>
        <p:spPr>
          <a:xfrm>
            <a:off x="6172880" y="418841"/>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oneRequest.ts</a:t>
            </a:r>
            <a:endParaRPr lang="en-US" sz="2400" dirty="0">
              <a:solidFill>
                <a:schemeClr val="tx1"/>
              </a:solidFill>
            </a:endParaRPr>
          </a:p>
        </p:txBody>
      </p:sp>
      <p:sp>
        <p:nvSpPr>
          <p:cNvPr id="4" name="TextBox 3">
            <a:extLst>
              <a:ext uri="{FF2B5EF4-FFF2-40B4-BE49-F238E27FC236}">
                <a16:creationId xmlns:a16="http://schemas.microsoft.com/office/drawing/2014/main" id="{0A9DC6B3-C52B-0E35-E5BE-5239B6039A57}"/>
              </a:ext>
            </a:extLst>
          </p:cNvPr>
          <p:cNvSpPr txBox="1"/>
          <p:nvPr/>
        </p:nvSpPr>
        <p:spPr>
          <a:xfrm>
            <a:off x="7234475" y="4628324"/>
            <a:ext cx="4745491" cy="2212691"/>
          </a:xfrm>
          <a:prstGeom prst="rect">
            <a:avLst/>
          </a:prstGeom>
          <a:solidFill>
            <a:schemeClr val="bg1">
              <a:alpha val="9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oneRequest.ts</a:t>
            </a:r>
            <a:endParaRPr lang="en-US" sz="2000" dirty="0">
              <a:solidFill>
                <a:schemeClr val="tx1"/>
              </a:solidFill>
              <a:latin typeface="Verdana" panose="020B0604030504040204" pitchFamily="34" charset="0"/>
              <a:ea typeface="Verdana" panose="020B0604030504040204" pitchFamily="34" charset="0"/>
            </a:endParaRP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(32) returned: 42</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1015.98 msec</a:t>
            </a:r>
          </a:p>
        </p:txBody>
      </p:sp>
    </p:spTree>
    <p:extLst>
      <p:ext uri="{BB962C8B-B14F-4D97-AF65-F5344CB8AC3E}">
        <p14:creationId xmlns:p14="http://schemas.microsoft.com/office/powerpoint/2010/main" val="37312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A627C-81B3-2732-376C-3DF84021D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691CA-470E-0255-51F4-CC8BF4993552}"/>
              </a:ext>
            </a:extLst>
          </p:cNvPr>
          <p:cNvSpPr>
            <a:spLocks noGrp="1"/>
          </p:cNvSpPr>
          <p:nvPr>
            <p:ph type="title"/>
          </p:nvPr>
        </p:nvSpPr>
        <p:spPr/>
        <p:txBody>
          <a:bodyPr/>
          <a:lstStyle/>
          <a:p>
            <a:r>
              <a:rPr lang="en-US" dirty="0"/>
              <a:t>Pattern for starting a concurrent computation using non-blocking I/O</a:t>
            </a:r>
          </a:p>
        </p:txBody>
      </p:sp>
      <p:sp>
        <p:nvSpPr>
          <p:cNvPr id="3" name="Content Placeholder 2">
            <a:extLst>
              <a:ext uri="{FF2B5EF4-FFF2-40B4-BE49-F238E27FC236}">
                <a16:creationId xmlns:a16="http://schemas.microsoft.com/office/drawing/2014/main" id="{9D42814D-9EF7-9483-CDB5-0247C4D40674}"/>
              </a:ext>
            </a:extLst>
          </p:cNvPr>
          <p:cNvSpPr>
            <a:spLocks noGrp="1"/>
          </p:cNvSpPr>
          <p:nvPr>
            <p:ph idx="1"/>
          </p:nvPr>
        </p:nvSpPr>
        <p:spPr>
          <a:xfrm>
            <a:off x="733302" y="3490384"/>
            <a:ext cx="11155326" cy="2755213"/>
          </a:xfrm>
        </p:spPr>
        <p:txBody>
          <a:bodyPr>
            <a:normAutofit fontScale="92500" lnSpcReduction="20000"/>
          </a:bodyPr>
          <a:lstStyle/>
          <a:p>
            <a:pPr marL="457200" indent="-457200">
              <a:buFont typeface="+mj-lt"/>
              <a:buAutoNum type="arabicPeriod"/>
            </a:pPr>
            <a:r>
              <a:rPr lang="en-US" dirty="0"/>
              <a:t>The first console.log is printed</a:t>
            </a:r>
          </a:p>
          <a:p>
            <a:pPr marL="457200" indent="-457200">
              <a:buFont typeface="+mj-lt"/>
              <a:buAutoNum type="arabicPeriod"/>
            </a:pPr>
            <a:r>
              <a:rPr lang="en-US" dirty="0"/>
              <a:t>The http request is sent, using non-blocking </a:t>
            </a:r>
            <a:r>
              <a:rPr lang="en-US" dirty="0" err="1"/>
              <a:t>i</a:t>
            </a:r>
            <a:r>
              <a:rPr lang="en-US" dirty="0"/>
              <a:t>/o</a:t>
            </a:r>
          </a:p>
          <a:p>
            <a:pPr marL="457200" indent="-457200">
              <a:buFont typeface="+mj-lt"/>
              <a:buAutoNum type="arabicPeriod"/>
            </a:pPr>
            <a:r>
              <a:rPr lang="en-US" dirty="0"/>
              <a:t>The browser goes about its business</a:t>
            </a:r>
          </a:p>
          <a:p>
            <a:pPr marL="457200" indent="-457200">
              <a:buFont typeface="+mj-lt"/>
              <a:buAutoNum type="arabicPeriod"/>
            </a:pPr>
            <a:r>
              <a:rPr lang="en-US" dirty="0"/>
              <a:t>Eventually, the fetch returns.</a:t>
            </a:r>
          </a:p>
          <a:p>
            <a:pPr marL="457200" indent="-457200">
              <a:buFont typeface="+mj-lt"/>
              <a:buAutoNum type="arabicPeriod"/>
            </a:pPr>
            <a:r>
              <a:rPr lang="en-US" dirty="0"/>
              <a:t>Some time after that, the console.log is printed and the </a:t>
            </a:r>
            <a:r>
              <a:rPr lang="en-US" dirty="0" err="1"/>
              <a:t>makeRequest</a:t>
            </a:r>
            <a:r>
              <a:rPr lang="en-US" dirty="0"/>
              <a:t> concludes.</a:t>
            </a:r>
          </a:p>
          <a:p>
            <a:pPr marL="457200" indent="-457200">
              <a:buFont typeface="+mj-lt"/>
              <a:buAutoNum type="arabicPeriod"/>
            </a:pPr>
            <a:r>
              <a:rPr lang="en-US" dirty="0"/>
              <a:t>Any promises that are waiting for the result of this </a:t>
            </a:r>
            <a:r>
              <a:rPr lang="en-US" dirty="0" err="1"/>
              <a:t>makeRequest</a:t>
            </a:r>
            <a:r>
              <a:rPr lang="en-US" dirty="0"/>
              <a:t> become eligible for execution.</a:t>
            </a:r>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3B8A6EB-75B7-BE7A-9873-385535024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25BB71-7766-8C90-ECB1-1D83B8007F99}"/>
              </a:ext>
            </a:extLst>
          </p:cNvPr>
          <p:cNvSpPr txBox="1"/>
          <p:nvPr/>
        </p:nvSpPr>
        <p:spPr>
          <a:xfrm>
            <a:off x="733302" y="1611457"/>
            <a:ext cx="10620498" cy="163121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00FF"/>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makeRequest</a:t>
            </a:r>
            <a:r>
              <a:rPr lang="en-US" sz="2000" b="0" dirty="0">
                <a:solidFill>
                  <a:srgbClr val="000000"/>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requestNumber:number</a:t>
            </a:r>
            <a:r>
              <a:rPr lang="en-US" sz="2000" b="0" dirty="0">
                <a:solidFill>
                  <a:srgbClr val="000000"/>
                </a:solidFill>
                <a:effectLst/>
                <a:latin typeface="Consolas" panose="020B0609020204030204" pitchFamily="49" charset="0"/>
              </a:rPr>
              <a:t>) {</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`starting </a:t>
            </a:r>
            <a:r>
              <a:rPr lang="en-US" sz="2000" b="0" dirty="0" err="1">
                <a:solidFill>
                  <a:srgbClr val="A31515"/>
                </a:solidFill>
                <a:effectLst/>
                <a:latin typeface="Consolas" panose="020B0609020204030204" pitchFamily="49" charset="0"/>
              </a:rPr>
              <a:t>makeRequest</a:t>
            </a:r>
            <a:r>
              <a:rPr lang="en-US" sz="2000" b="0" dirty="0">
                <a:solidFill>
                  <a:srgbClr val="A31515"/>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requestNumber</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response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dirty="0">
                <a:solidFill>
                  <a:srgbClr val="000000"/>
                </a:solidFill>
                <a:latin typeface="Consolas" panose="020B0609020204030204" pitchFamily="49" charset="0"/>
              </a:rPr>
              <a:t>fetch</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'https://rest-</a:t>
            </a:r>
            <a:r>
              <a:rPr lang="en-US" sz="2000" b="0" dirty="0" err="1">
                <a:solidFill>
                  <a:srgbClr val="A31515"/>
                </a:solidFill>
                <a:effectLst/>
                <a:latin typeface="Consolas" panose="020B0609020204030204" pitchFamily="49" charset="0"/>
              </a:rPr>
              <a:t>example.covey.town</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'request:'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requestNumber</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 response:'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response.data</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p:txBody>
      </p:sp>
      <p:sp>
        <p:nvSpPr>
          <p:cNvPr id="6" name="Rectangle: Rounded Corners 5">
            <a:extLst>
              <a:ext uri="{FF2B5EF4-FFF2-40B4-BE49-F238E27FC236}">
                <a16:creationId xmlns:a16="http://schemas.microsoft.com/office/drawing/2014/main" id="{54862370-2DDE-0308-73F3-23123117560F}"/>
              </a:ext>
            </a:extLst>
          </p:cNvPr>
          <p:cNvSpPr/>
          <p:nvPr/>
        </p:nvSpPr>
        <p:spPr>
          <a:xfrm>
            <a:off x="7981315" y="28415"/>
            <a:ext cx="4210685" cy="434698"/>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makeOneRequests.ts</a:t>
            </a:r>
            <a:endParaRPr lang="en-US" sz="2400" dirty="0">
              <a:solidFill>
                <a:schemeClr val="tx1"/>
              </a:solidFill>
            </a:endParaRPr>
          </a:p>
        </p:txBody>
      </p:sp>
    </p:spTree>
    <p:extLst>
      <p:ext uri="{BB962C8B-B14F-4D97-AF65-F5344CB8AC3E}">
        <p14:creationId xmlns:p14="http://schemas.microsoft.com/office/powerpoint/2010/main" val="383959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38D7-25A5-BD6D-3EB0-27C3E474BB42}"/>
              </a:ext>
            </a:extLst>
          </p:cNvPr>
          <p:cNvSpPr>
            <a:spLocks noGrp="1"/>
          </p:cNvSpPr>
          <p:nvPr>
            <p:ph type="title"/>
          </p:nvPr>
        </p:nvSpPr>
        <p:spPr/>
        <p:txBody>
          <a:bodyPr/>
          <a:lstStyle/>
          <a:p>
            <a:r>
              <a:rPr lang="en-US" dirty="0"/>
              <a:t>Use </a:t>
            </a:r>
            <a:r>
              <a:rPr lang="en-US" dirty="0" err="1"/>
              <a:t>Promise.all</a:t>
            </a:r>
            <a:r>
              <a:rPr lang="en-US" dirty="0"/>
              <a:t> to execute several requests concurrently</a:t>
            </a:r>
          </a:p>
        </p:txBody>
      </p:sp>
      <p:sp>
        <p:nvSpPr>
          <p:cNvPr id="3" name="Slide Number Placeholder 2">
            <a:extLst>
              <a:ext uri="{FF2B5EF4-FFF2-40B4-BE49-F238E27FC236}">
                <a16:creationId xmlns:a16="http://schemas.microsoft.com/office/drawing/2014/main" id="{694671A2-AD83-14D7-2291-0DE439A8B0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1AE052D-2915-5AC4-85A2-7B9A3F13D352}"/>
              </a:ext>
            </a:extLst>
          </p:cNvPr>
          <p:cNvSpPr txBox="1"/>
          <p:nvPr/>
        </p:nvSpPr>
        <p:spPr>
          <a:xfrm>
            <a:off x="376990" y="1528172"/>
            <a:ext cx="9285371" cy="415498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main() {</a:t>
            </a:r>
          </a:p>
          <a:p>
            <a:pPr algn="l">
              <a:buNone/>
            </a:pPr>
            <a:r>
              <a:rPr lang="en-US" sz="2400" b="0" dirty="0">
                <a:solidFill>
                  <a:srgbClr val="000000"/>
                </a:solidFill>
                <a:effectLst/>
                <a:latin typeface="Consolas" panose="020B0609020204030204" pitchFamily="49" charset="0"/>
              </a:rPr>
              <a:t>    console.log(</a:t>
            </a:r>
            <a:r>
              <a:rPr lang="en-US" sz="2400" b="0" dirty="0">
                <a:solidFill>
                  <a:srgbClr val="A31515"/>
                </a:solidFill>
                <a:effectLst/>
                <a:latin typeface="Consolas" panose="020B0609020204030204" pitchFamily="49" charset="0"/>
              </a:rPr>
              <a:t>'starting main'</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promises = [</a:t>
            </a:r>
            <a:r>
              <a:rPr lang="en-US" sz="2400" b="0" dirty="0" err="1">
                <a:solidFill>
                  <a:srgbClr val="000000"/>
                </a:solidFill>
                <a:effectLst/>
                <a:latin typeface="Consolas" panose="020B0609020204030204" pitchFamily="49" charset="0"/>
              </a:rPr>
              <a:t>fakeRequest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 </a:t>
            </a:r>
          </a:p>
          <a:p>
            <a:pPr algn="l">
              <a:buNone/>
            </a:pPr>
            <a:r>
              <a:rPr lang="en-US" sz="2400" dirty="0">
                <a:solidFill>
                  <a:srgbClr val="000000"/>
                </a:solidFill>
                <a:latin typeface="Consolas" panose="020B0609020204030204" pitchFamily="49" charset="0"/>
              </a:rPr>
              <a:t>                      </a:t>
            </a:r>
            <a:r>
              <a:rPr lang="en-US" sz="2400" b="0" dirty="0" err="1">
                <a:solidFill>
                  <a:srgbClr val="000000"/>
                </a:solidFill>
                <a:effectLst/>
                <a:latin typeface="Consolas" panose="020B0609020204030204" pitchFamily="49" charset="0"/>
              </a:rPr>
              <a:t>fakeRequest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 </a:t>
            </a:r>
          </a:p>
          <a:p>
            <a:pPr algn="l">
              <a:buNone/>
            </a:pPr>
            <a:r>
              <a:rPr lang="en-US" sz="2400" dirty="0">
                <a:solidFill>
                  <a:srgbClr val="000000"/>
                </a:solidFill>
                <a:latin typeface="Consolas" panose="020B0609020204030204" pitchFamily="49" charset="0"/>
              </a:rPr>
              <a:t>                      </a:t>
            </a:r>
            <a:r>
              <a:rPr lang="en-US" sz="2400" b="0" dirty="0" err="1">
                <a:solidFill>
                  <a:srgbClr val="000000"/>
                </a:solidFill>
                <a:effectLst/>
                <a:latin typeface="Consolas" panose="020B0609020204030204" pitchFamily="49" charset="0"/>
              </a:rPr>
              <a:t>fakeRequest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results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Promise.all</a:t>
            </a:r>
            <a:r>
              <a:rPr lang="en-US" sz="2400" b="0" dirty="0">
                <a:solidFill>
                  <a:srgbClr val="000000"/>
                </a:solidFill>
                <a:effectLst/>
                <a:latin typeface="Consolas" panose="020B0609020204030204" pitchFamily="49" charset="0"/>
              </a:rPr>
              <a:t>(promises);</a:t>
            </a:r>
          </a:p>
          <a:p>
            <a:pPr algn="l">
              <a:buNone/>
            </a:pPr>
            <a:r>
              <a:rPr lang="en-US" sz="2400" b="0" dirty="0">
                <a:solidFill>
                  <a:srgbClr val="000000"/>
                </a:solidFill>
                <a:effectLst/>
                <a:latin typeface="Consolas" panose="020B0609020204030204" pitchFamily="49" charset="0"/>
              </a:rPr>
              <a:t>    console.log(</a:t>
            </a:r>
            <a:r>
              <a:rPr lang="en-US" sz="2400" b="0" dirty="0">
                <a:solidFill>
                  <a:srgbClr val="A31515"/>
                </a:solidFill>
                <a:effectLst/>
                <a:latin typeface="Consolas" panose="020B0609020204030204" pitchFamily="49" charset="0"/>
              </a:rPr>
              <a:t>'results:'</a:t>
            </a:r>
            <a:r>
              <a:rPr lang="en-US" sz="2400" b="0" dirty="0">
                <a:solidFill>
                  <a:srgbClr val="000000"/>
                </a:solidFill>
                <a:effectLst/>
                <a:latin typeface="Consolas" panose="020B0609020204030204" pitchFamily="49" charset="0"/>
              </a:rPr>
              <a:t>, results);</a:t>
            </a:r>
          </a:p>
          <a:p>
            <a:pPr algn="l">
              <a:buNone/>
            </a:pPr>
            <a:r>
              <a:rPr lang="en-US" sz="2400" b="0" dirty="0">
                <a:solidFill>
                  <a:srgbClr val="000000"/>
                </a:solidFill>
                <a:effectLst/>
                <a:latin typeface="Consolas" panose="020B0609020204030204" pitchFamily="49" charset="0"/>
              </a:rPr>
              <a:t>    console.log(</a:t>
            </a:r>
            <a:r>
              <a:rPr lang="en-US" sz="2400" b="0" dirty="0">
                <a:solidFill>
                  <a:srgbClr val="A31515"/>
                </a:solidFill>
                <a:effectLst/>
                <a:latin typeface="Consolas" panose="020B0609020204030204" pitchFamily="49" charset="0"/>
              </a:rPr>
              <a:t>'main done'</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a:t>
            </a:r>
          </a:p>
          <a:p>
            <a:pPr algn="l"/>
            <a:br>
              <a:rPr lang="en-US" sz="2400" b="0" dirty="0">
                <a:solidFill>
                  <a:srgbClr val="000000"/>
                </a:solidFill>
                <a:effectLst/>
                <a:latin typeface="Consolas" panose="020B0609020204030204" pitchFamily="49" charset="0"/>
              </a:rPr>
            </a:br>
            <a:r>
              <a:rPr lang="en-US" sz="2400" b="0" dirty="0" err="1">
                <a:solidFill>
                  <a:srgbClr val="000000"/>
                </a:solidFill>
                <a:effectLst/>
                <a:latin typeface="Consolas" panose="020B0609020204030204" pitchFamily="49" charset="0"/>
              </a:rPr>
              <a:t>timeIt</a:t>
            </a:r>
            <a:r>
              <a:rPr lang="en-US" sz="2400" b="0" dirty="0">
                <a:solidFill>
                  <a:srgbClr val="000000"/>
                </a:solidFill>
                <a:effectLst/>
                <a:latin typeface="Consolas" panose="020B0609020204030204" pitchFamily="49" charset="0"/>
              </a:rPr>
              <a:t>(main)</a:t>
            </a:r>
          </a:p>
        </p:txBody>
      </p:sp>
      <p:sp>
        <p:nvSpPr>
          <p:cNvPr id="6" name="TextBox 5">
            <a:extLst>
              <a:ext uri="{FF2B5EF4-FFF2-40B4-BE49-F238E27FC236}">
                <a16:creationId xmlns:a16="http://schemas.microsoft.com/office/drawing/2014/main" id="{E0DE3C76-DED3-4E5B-DACE-9C0E5736DF97}"/>
              </a:ext>
            </a:extLst>
          </p:cNvPr>
          <p:cNvSpPr txBox="1"/>
          <p:nvPr/>
        </p:nvSpPr>
        <p:spPr>
          <a:xfrm>
            <a:off x="6760709" y="2365019"/>
            <a:ext cx="5054301" cy="3855146"/>
          </a:xfrm>
          <a:prstGeom prst="rect">
            <a:avLst/>
          </a:prstGeom>
          <a:solidFill>
            <a:schemeClr val="bg1">
              <a:alpha val="9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threeRequestsConcurrently.ts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starting main</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1</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a:solidFill>
                  <a:schemeClr val="tx1"/>
                </a:solidFill>
                <a:latin typeface="Verdana" panose="020B0604030504040204" pitchFamily="34" charset="0"/>
                <a:ea typeface="Verdana" panose="020B0604030504040204" pitchFamily="34" charset="0"/>
              </a:rPr>
              <a:t>results: [ 11, 12, 13 ]</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1018.81 </a:t>
            </a:r>
            <a:r>
              <a:rPr lang="en-US" sz="2000" dirty="0" err="1">
                <a:solidFill>
                  <a:schemeClr val="tx1"/>
                </a:solidFill>
                <a:latin typeface="Verdana" panose="020B0604030504040204" pitchFamily="34" charset="0"/>
                <a:ea typeface="Verdana" panose="020B0604030504040204" pitchFamily="34" charset="0"/>
              </a:rPr>
              <a:t>msecno</a:t>
            </a:r>
            <a:endParaRPr lang="en-US" sz="2000" dirty="0">
              <a:solidFill>
                <a:schemeClr val="tx1"/>
              </a:solidFill>
              <a:latin typeface="Verdana" panose="020B0604030504040204" pitchFamily="34" charset="0"/>
              <a:ea typeface="Verdana" panose="020B0604030504040204" pitchFamily="34" charset="0"/>
            </a:endParaRPr>
          </a:p>
        </p:txBody>
      </p:sp>
      <p:sp>
        <p:nvSpPr>
          <p:cNvPr id="7" name="Oval 6">
            <a:extLst>
              <a:ext uri="{FF2B5EF4-FFF2-40B4-BE49-F238E27FC236}">
                <a16:creationId xmlns:a16="http://schemas.microsoft.com/office/drawing/2014/main" id="{DF350BD1-BCBF-4053-D8F2-B89C978EAA4F}"/>
              </a:ext>
            </a:extLst>
          </p:cNvPr>
          <p:cNvSpPr/>
          <p:nvPr/>
        </p:nvSpPr>
        <p:spPr>
          <a:xfrm>
            <a:off x="6608309" y="5683156"/>
            <a:ext cx="2189747" cy="661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4" name="Rectangle: Rounded Corners 3">
            <a:extLst>
              <a:ext uri="{FF2B5EF4-FFF2-40B4-BE49-F238E27FC236}">
                <a16:creationId xmlns:a16="http://schemas.microsoft.com/office/drawing/2014/main" id="{96E20820-F3F8-F753-CE7F-B002FECF2E4E}"/>
              </a:ext>
            </a:extLst>
          </p:cNvPr>
          <p:cNvSpPr/>
          <p:nvPr/>
        </p:nvSpPr>
        <p:spPr>
          <a:xfrm>
            <a:off x="5798634" y="906135"/>
            <a:ext cx="5589882"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threeRequestsConcurrently.ts</a:t>
            </a:r>
            <a:endParaRPr lang="en-US" sz="2400" dirty="0">
              <a:solidFill>
                <a:schemeClr val="tx1"/>
              </a:solidFill>
            </a:endParaRPr>
          </a:p>
        </p:txBody>
      </p:sp>
    </p:spTree>
    <p:extLst>
      <p:ext uri="{BB962C8B-B14F-4D97-AF65-F5344CB8AC3E}">
        <p14:creationId xmlns:p14="http://schemas.microsoft.com/office/powerpoint/2010/main" val="16928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C46596-489D-B203-0373-763804FB1CCC}"/>
              </a:ext>
            </a:extLst>
          </p:cNvPr>
          <p:cNvSpPr txBox="1"/>
          <p:nvPr/>
        </p:nvSpPr>
        <p:spPr>
          <a:xfrm>
            <a:off x="736600" y="1350065"/>
            <a:ext cx="9573260" cy="563231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800" b="0" dirty="0">
                <a:solidFill>
                  <a:srgbClr val="0000FF"/>
                </a:solidFill>
                <a:effectLst/>
                <a:latin typeface="Consolas" panose="020B0609020204030204" pitchFamily="49" charset="0"/>
              </a:rPr>
              <a:t>import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axios</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from</a:t>
            </a:r>
            <a:r>
              <a:rPr lang="en-US" sz="1800" b="0" dirty="0">
                <a:solidFill>
                  <a:srgbClr val="000000"/>
                </a:solidFill>
                <a:effectLst/>
                <a:latin typeface="Consolas" panose="020B0609020204030204" pitchFamily="49" charset="0"/>
              </a:rPr>
              <a:t> </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axios</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export</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requestNumber:number</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a:t>
            </a:r>
            <a:r>
              <a:rPr lang="en-US" sz="1800" b="0" dirty="0" err="1">
                <a:solidFill>
                  <a:srgbClr val="A31515"/>
                </a:solidFill>
                <a:effectLst/>
                <a:latin typeface="Consolas" panose="020B0609020204030204" pitchFamily="49" charset="0"/>
              </a:rPr>
              <a:t>makeRequest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response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axios.get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'https://rest-</a:t>
            </a:r>
            <a:r>
              <a:rPr lang="en-US" sz="1800" b="0" dirty="0" err="1">
                <a:solidFill>
                  <a:srgbClr val="A31515"/>
                </a:solidFill>
                <a:effectLst/>
                <a:latin typeface="Consolas" panose="020B0609020204030204" pitchFamily="49" charset="0"/>
              </a:rPr>
              <a:t>example.covey.town</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`request:</a:t>
            </a:r>
            <a:r>
              <a:rPr lang="en-US" sz="1800" b="0" dirty="0">
                <a:solidFill>
                  <a:srgbClr val="0000FF"/>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returned`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br>
              <a:rPr lang="en-US" sz="1800" b="0" dirty="0">
                <a:solidFill>
                  <a:srgbClr val="000000"/>
                </a:solidFill>
                <a:effectLst/>
                <a:latin typeface="Consolas" panose="020B0609020204030204" pitchFamily="49" charset="0"/>
              </a:rPr>
            </a:b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make3ConcurrentRequests()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make3ConcurrentRequests'</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100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200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300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'make3ConcurrentRequests finished'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p>
          <a:p>
            <a:pPr algn="l"/>
            <a:br>
              <a:rPr lang="en-US" sz="1800" b="0" dirty="0">
                <a:solidFill>
                  <a:srgbClr val="000000"/>
                </a:solidFill>
                <a:effectLst/>
                <a:latin typeface="Consolas" panose="020B0609020204030204" pitchFamily="49" charset="0"/>
              </a:rPr>
            </a:br>
            <a:r>
              <a:rPr lang="en-US" sz="1800" b="0" dirty="0">
                <a:solidFill>
                  <a:srgbClr val="000000"/>
                </a:solidFill>
                <a:effectLst/>
                <a:latin typeface="Consolas" panose="020B0609020204030204" pitchFamily="49" charset="0"/>
              </a:rPr>
              <a:t>make3ConcurrentRequests()</a:t>
            </a:r>
          </a:p>
          <a:p>
            <a:pPr algn="l"/>
            <a:br>
              <a:rPr lang="en-US" sz="1800" b="0" dirty="0">
                <a:solidFill>
                  <a:srgbClr val="000000"/>
                </a:solidFill>
                <a:effectLst/>
                <a:latin typeface="Consolas" panose="020B0609020204030204" pitchFamily="49" charset="0"/>
              </a:rPr>
            </a:br>
            <a:endParaRPr lang="en-US" sz="1800"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53FC1936-0875-A943-271E-4C1677787FA4}"/>
              </a:ext>
            </a:extLst>
          </p:cNvPr>
          <p:cNvSpPr>
            <a:spLocks noGrp="1"/>
          </p:cNvSpPr>
          <p:nvPr>
            <p:ph type="title"/>
          </p:nvPr>
        </p:nvSpPr>
        <p:spPr/>
        <p:txBody>
          <a:bodyPr/>
          <a:lstStyle/>
          <a:p>
            <a:r>
              <a:rPr lang="en-US" dirty="0"/>
              <a:t>Running 3 concurrent get requests</a:t>
            </a:r>
          </a:p>
        </p:txBody>
      </p:sp>
      <p:sp>
        <p:nvSpPr>
          <p:cNvPr id="3" name="Slide Number Placeholder 2">
            <a:extLst>
              <a:ext uri="{FF2B5EF4-FFF2-40B4-BE49-F238E27FC236}">
                <a16:creationId xmlns:a16="http://schemas.microsoft.com/office/drawing/2014/main" id="{62643F24-77D0-CAA1-9D6C-977051B458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0C2D166-D221-5634-F340-3FF7ECCBAEE9}"/>
              </a:ext>
            </a:extLst>
          </p:cNvPr>
          <p:cNvSpPr txBox="1"/>
          <p:nvPr/>
        </p:nvSpPr>
        <p:spPr>
          <a:xfrm>
            <a:off x="5074920" y="1624737"/>
            <a:ext cx="7117080" cy="286232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prstClr val="black"/>
                </a:solidFill>
                <a:latin typeface="Lucida Console" panose="020B0609040504020204" pitchFamily="49" charset="0"/>
              </a:rPr>
              <a:t>$ node </a:t>
            </a:r>
            <a:r>
              <a:rPr lang="en-US" sz="2000" dirty="0" err="1">
                <a:solidFill>
                  <a:prstClr val="black"/>
                </a:solidFill>
                <a:latin typeface="Lucida Console" panose="020B0609040504020204" pitchFamily="49" charset="0"/>
              </a:rPr>
              <a:t>makeThreeConcurrentRequests.ts</a:t>
            </a:r>
            <a:endParaRPr lang="en-US" sz="2000" dirty="0">
              <a:solidFill>
                <a:prstClr val="black"/>
              </a:solidFill>
              <a:latin typeface="Lucida Console" panose="020B0609040504020204" pitchFamily="49" charset="0"/>
            </a:endParaRPr>
          </a:p>
          <a:p>
            <a:pPr algn="l"/>
            <a:r>
              <a:rPr lang="en-US" sz="2000" dirty="0">
                <a:solidFill>
                  <a:prstClr val="black"/>
                </a:solidFill>
                <a:latin typeface="Lucida Console" panose="020B0609040504020204" pitchFamily="49" charset="0"/>
              </a:rPr>
              <a:t>starting make3ConcurrentRequests</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(100)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(200)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(300)</a:t>
            </a:r>
          </a:p>
          <a:p>
            <a:pPr algn="l"/>
            <a:r>
              <a:rPr lang="en-US" sz="2000" dirty="0">
                <a:solidFill>
                  <a:prstClr val="black"/>
                </a:solidFill>
                <a:latin typeface="Lucida Console" panose="020B0609040504020204" pitchFamily="49" charset="0"/>
              </a:rPr>
              <a:t>make3ConcurrentRequests finished</a:t>
            </a:r>
          </a:p>
          <a:p>
            <a:pPr algn="l"/>
            <a:r>
              <a:rPr lang="en-US" sz="2000" dirty="0">
                <a:solidFill>
                  <a:prstClr val="black"/>
                </a:solidFill>
                <a:latin typeface="Lucida Console" panose="020B0609040504020204" pitchFamily="49" charset="0"/>
              </a:rPr>
              <a:t>request 300 returned</a:t>
            </a:r>
          </a:p>
          <a:p>
            <a:pPr algn="l"/>
            <a:r>
              <a:rPr lang="en-US" sz="2000" dirty="0">
                <a:solidFill>
                  <a:prstClr val="black"/>
                </a:solidFill>
                <a:latin typeface="Lucida Console" panose="020B0609040504020204" pitchFamily="49" charset="0"/>
              </a:rPr>
              <a:t>request 100 returned</a:t>
            </a:r>
          </a:p>
          <a:p>
            <a:pPr algn="l"/>
            <a:r>
              <a:rPr lang="en-US" sz="2000" dirty="0">
                <a:solidFill>
                  <a:prstClr val="black"/>
                </a:solidFill>
                <a:latin typeface="Lucida Console" panose="020B0609040504020204" pitchFamily="49" charset="0"/>
              </a:rPr>
              <a:t>request 200 returned</a:t>
            </a:r>
            <a:endParaRPr lang="en-US" sz="2000" dirty="0"/>
          </a:p>
        </p:txBody>
      </p:sp>
      <p:sp>
        <p:nvSpPr>
          <p:cNvPr id="4" name="Rectangle: Rounded Corners 3">
            <a:extLst>
              <a:ext uri="{FF2B5EF4-FFF2-40B4-BE49-F238E27FC236}">
                <a16:creationId xmlns:a16="http://schemas.microsoft.com/office/drawing/2014/main" id="{B76B0BB5-1494-202B-F9A2-4F1F107F0068}"/>
              </a:ext>
            </a:extLst>
          </p:cNvPr>
          <p:cNvSpPr/>
          <p:nvPr/>
        </p:nvSpPr>
        <p:spPr>
          <a:xfrm>
            <a:off x="5411765" y="176967"/>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makeThreeConcurrentRequests.ts</a:t>
            </a:r>
            <a:endParaRPr lang="en-US" sz="2400" dirty="0">
              <a:solidFill>
                <a:schemeClr val="tx1"/>
              </a:solidFill>
            </a:endParaRPr>
          </a:p>
        </p:txBody>
      </p:sp>
    </p:spTree>
    <p:extLst>
      <p:ext uri="{BB962C8B-B14F-4D97-AF65-F5344CB8AC3E}">
        <p14:creationId xmlns:p14="http://schemas.microsoft.com/office/powerpoint/2010/main" val="21883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4EC4D-D0E4-E0A2-E9EB-0EAF13A1A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A0134-0F6C-30D5-93F3-BF1ED27FAEEB}"/>
              </a:ext>
            </a:extLst>
          </p:cNvPr>
          <p:cNvSpPr>
            <a:spLocks noGrp="1"/>
          </p:cNvSpPr>
          <p:nvPr>
            <p:ph type="title"/>
          </p:nvPr>
        </p:nvSpPr>
        <p:spPr/>
        <p:txBody>
          <a:bodyPr/>
          <a:lstStyle/>
          <a:p>
            <a:r>
              <a:rPr lang="en-US" dirty="0"/>
              <a:t>If you add awaits, the requests will be processed sequentially</a:t>
            </a:r>
          </a:p>
        </p:txBody>
      </p:sp>
      <p:sp>
        <p:nvSpPr>
          <p:cNvPr id="3" name="Slide Number Placeholder 2">
            <a:extLst>
              <a:ext uri="{FF2B5EF4-FFF2-40B4-BE49-F238E27FC236}">
                <a16:creationId xmlns:a16="http://schemas.microsoft.com/office/drawing/2014/main" id="{A49AA8CF-B9E1-FE41-F28F-EAC4DABD1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108ED69-BEC0-E2B4-CE24-6547CAD27A48}"/>
              </a:ext>
            </a:extLst>
          </p:cNvPr>
          <p:cNvSpPr txBox="1"/>
          <p:nvPr/>
        </p:nvSpPr>
        <p:spPr>
          <a:xfrm>
            <a:off x="320842" y="1546051"/>
            <a:ext cx="9921240" cy="563231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main()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'starting main'</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res1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(1)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res1</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res2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(2)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res2</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res3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(2)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res3</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done'</a:t>
            </a:r>
            <a:r>
              <a:rPr lang="en-US" sz="2000" b="0" dirty="0">
                <a:solidFill>
                  <a:srgbClr val="000000"/>
                </a:solidFill>
                <a:effectLst/>
                <a:latin typeface="Consolas" panose="020B0609020204030204" pitchFamily="49" charset="0"/>
              </a:rPr>
              <a:t>);</a:t>
            </a:r>
          </a:p>
          <a:p>
            <a:pPr algn="l">
              <a:buNone/>
            </a:pP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     </a:t>
            </a:r>
          </a:p>
          <a:p>
            <a:pPr algn="l">
              <a:buNone/>
            </a:pPr>
            <a:r>
              <a:rPr lang="en-US" sz="2000" b="0" dirty="0">
                <a:solidFill>
                  <a:srgbClr val="000000"/>
                </a:solidFill>
                <a:effectLst/>
                <a:latin typeface="Consolas" panose="020B0609020204030204" pitchFamily="49" charset="0"/>
              </a:rPr>
              <a:t>}</a:t>
            </a:r>
          </a:p>
          <a:p>
            <a:pPr algn="l"/>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(main)</a:t>
            </a:r>
          </a:p>
          <a:p>
            <a:pPr algn="l"/>
            <a:br>
              <a:rPr lang="en-US" sz="2000" b="0" dirty="0">
                <a:solidFill>
                  <a:srgbClr val="000000"/>
                </a:solidFill>
                <a:effectLst/>
                <a:latin typeface="Consolas" panose="020B0609020204030204" pitchFamily="49" charset="0"/>
              </a:rPr>
            </a:br>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a:p>
            <a:pPr algn="l"/>
            <a:endParaRPr lang="en-US" sz="2000" b="0" dirty="0">
              <a:solidFill>
                <a:srgbClr val="000000"/>
              </a:solidFill>
              <a:effectLst/>
              <a:latin typeface="Consolas" panose="020B0609020204030204" pitchFamily="49" charset="0"/>
            </a:endParaRPr>
          </a:p>
        </p:txBody>
      </p:sp>
      <p:sp>
        <p:nvSpPr>
          <p:cNvPr id="11" name="Rectangle: Rounded Corners 10">
            <a:extLst>
              <a:ext uri="{FF2B5EF4-FFF2-40B4-BE49-F238E27FC236}">
                <a16:creationId xmlns:a16="http://schemas.microsoft.com/office/drawing/2014/main" id="{3520FB5E-3AE7-3FD0-69BA-048A057769EC}"/>
              </a:ext>
            </a:extLst>
          </p:cNvPr>
          <p:cNvSpPr/>
          <p:nvPr/>
        </p:nvSpPr>
        <p:spPr>
          <a:xfrm>
            <a:off x="2173705" y="6041030"/>
            <a:ext cx="5566611"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threeRequestsSequentially.ts</a:t>
            </a:r>
            <a:endParaRPr lang="en-US" sz="2400" dirty="0">
              <a:solidFill>
                <a:schemeClr val="tx1"/>
              </a:solidFill>
            </a:endParaRPr>
          </a:p>
        </p:txBody>
      </p:sp>
      <p:sp>
        <p:nvSpPr>
          <p:cNvPr id="4" name="TextBox 3">
            <a:extLst>
              <a:ext uri="{FF2B5EF4-FFF2-40B4-BE49-F238E27FC236}">
                <a16:creationId xmlns:a16="http://schemas.microsoft.com/office/drawing/2014/main" id="{028D8E6E-E736-D78B-6305-A6D88EB2A02C}"/>
              </a:ext>
            </a:extLst>
          </p:cNvPr>
          <p:cNvSpPr txBox="1"/>
          <p:nvPr/>
        </p:nvSpPr>
        <p:spPr>
          <a:xfrm>
            <a:off x="7125667" y="1375114"/>
            <a:ext cx="4969278" cy="4732548"/>
          </a:xfrm>
          <a:prstGeom prst="rect">
            <a:avLst/>
          </a:prstGeom>
          <a:solidFill>
            <a:schemeClr val="bg1">
              <a:alpha val="9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threeRequestsSequentially.ts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starting main</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1</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(1) returned: 11</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(2) returned: 12</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 returned: 13</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3024.03 msec</a:t>
            </a:r>
          </a:p>
        </p:txBody>
      </p:sp>
      <p:sp>
        <p:nvSpPr>
          <p:cNvPr id="6" name="Oval 5">
            <a:extLst>
              <a:ext uri="{FF2B5EF4-FFF2-40B4-BE49-F238E27FC236}">
                <a16:creationId xmlns:a16="http://schemas.microsoft.com/office/drawing/2014/main" id="{0D7BB16A-95D1-89D3-897B-11BAEE66BE98}"/>
              </a:ext>
            </a:extLst>
          </p:cNvPr>
          <p:cNvSpPr/>
          <p:nvPr/>
        </p:nvSpPr>
        <p:spPr>
          <a:xfrm>
            <a:off x="7041446" y="5430379"/>
            <a:ext cx="2189747" cy="661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Tree>
    <p:extLst>
      <p:ext uri="{BB962C8B-B14F-4D97-AF65-F5344CB8AC3E}">
        <p14:creationId xmlns:p14="http://schemas.microsoft.com/office/powerpoint/2010/main" val="26430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E440-1FD3-2B4F-403A-E40489D13083}"/>
              </a:ext>
            </a:extLst>
          </p:cNvPr>
          <p:cNvSpPr>
            <a:spLocks noGrp="1"/>
          </p:cNvSpPr>
          <p:nvPr>
            <p:ph type="title"/>
          </p:nvPr>
        </p:nvSpPr>
        <p:spPr/>
        <p:txBody>
          <a:bodyPr/>
          <a:lstStyle/>
          <a:p>
            <a:r>
              <a:rPr lang="en-US" dirty="0"/>
              <a:t>…but it would be much slower</a:t>
            </a:r>
          </a:p>
        </p:txBody>
      </p:sp>
      <p:sp>
        <p:nvSpPr>
          <p:cNvPr id="3" name="Slide Number Placeholder 2">
            <a:extLst>
              <a:ext uri="{FF2B5EF4-FFF2-40B4-BE49-F238E27FC236}">
                <a16:creationId xmlns:a16="http://schemas.microsoft.com/office/drawing/2014/main" id="{462549B7-9B6F-7E72-66A0-E704B24B2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17FB539-8276-5DDE-65FD-937F1297E272}"/>
              </a:ext>
            </a:extLst>
          </p:cNvPr>
          <p:cNvSpPr txBox="1"/>
          <p:nvPr/>
        </p:nvSpPr>
        <p:spPr>
          <a:xfrm>
            <a:off x="711200" y="1745040"/>
            <a:ext cx="10769600" cy="132343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tsx</a:t>
            </a:r>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timeComparison.ts</a:t>
            </a:r>
            <a:endParaRPr lang="en-US" sz="2000" dirty="0">
              <a:solidFill>
                <a:prstClr val="black"/>
              </a:solidFill>
              <a:latin typeface="Lucida Console" panose="020B0609040504020204" pitchFamily="49" charset="0"/>
            </a:endParaRPr>
          </a:p>
          <a:p>
            <a:pPr algn="l"/>
            <a:r>
              <a:rPr lang="en-US" sz="2000" dirty="0">
                <a:solidFill>
                  <a:prstClr val="black"/>
                </a:solidFill>
                <a:latin typeface="Lucida Console" panose="020B0609040504020204" pitchFamily="49" charset="0"/>
              </a:rPr>
              <a:t>After 100 runs of length 10 with delay 100ms</a:t>
            </a:r>
          </a:p>
          <a:p>
            <a:pPr algn="l"/>
            <a:r>
              <a:rPr lang="en-US" sz="2000" dirty="0" err="1">
                <a:solidFill>
                  <a:prstClr val="black"/>
                </a:solidFill>
                <a:latin typeface="Lucida Console" panose="020B0609040504020204" pitchFamily="49" charset="0"/>
              </a:rPr>
              <a:t>makeRequestsConcurrently</a:t>
            </a:r>
            <a:r>
              <a:rPr lang="en-US" sz="2000" dirty="0">
                <a:solidFill>
                  <a:prstClr val="black"/>
                </a:solidFill>
                <a:latin typeface="Lucida Console" panose="020B0609040504020204" pitchFamily="49" charset="0"/>
              </a:rPr>
              <a:t>: min = 107  avg = 109 max = 115 msec</a:t>
            </a:r>
          </a:p>
          <a:p>
            <a:pPr algn="l"/>
            <a:r>
              <a:rPr lang="en-US" sz="2000" dirty="0" err="1">
                <a:solidFill>
                  <a:prstClr val="black"/>
                </a:solidFill>
                <a:latin typeface="Lucida Console" panose="020B0609040504020204" pitchFamily="49" charset="0"/>
              </a:rPr>
              <a:t>makeRequestsSerially</a:t>
            </a:r>
            <a:r>
              <a:rPr lang="en-US" sz="2000" dirty="0">
                <a:solidFill>
                  <a:prstClr val="black"/>
                </a:solidFill>
                <a:latin typeface="Lucida Console" panose="020B0609040504020204" pitchFamily="49" charset="0"/>
              </a:rPr>
              <a:t>    : min = 1085  avg = 1093 max = 1103 msec</a:t>
            </a:r>
          </a:p>
        </p:txBody>
      </p:sp>
    </p:spTree>
    <p:extLst>
      <p:ext uri="{BB962C8B-B14F-4D97-AF65-F5344CB8AC3E}">
        <p14:creationId xmlns:p14="http://schemas.microsoft.com/office/powerpoint/2010/main" val="186413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normAutofit lnSpcReduction="10000"/>
          </a:bodyPr>
          <a:lstStyle/>
          <a:p>
            <a:r>
              <a:rPr lang="en-US" dirty="0"/>
              <a:t>At the end of this lesson, you should be prepared to:</a:t>
            </a:r>
          </a:p>
          <a:p>
            <a:pPr lvl="1"/>
            <a:r>
              <a:rPr lang="en-US" dirty="0"/>
              <a:t>Explain the difference between JS run-to-completion semantics and interrupt-based semantics.</a:t>
            </a:r>
          </a:p>
          <a:p>
            <a:pPr lvl="1"/>
            <a:r>
              <a:rPr lang="en-US" dirty="0"/>
              <a:t>Given a simple program using async/await, work out the possible orders in which the statements in the program will run.</a:t>
            </a:r>
          </a:p>
          <a:p>
            <a:pPr lvl="1"/>
            <a:r>
              <a:rPr lang="en-US" dirty="0"/>
              <a:t>Write simple programs that create and manage promises using async/await</a:t>
            </a:r>
          </a:p>
          <a:p>
            <a:pPr lvl="1"/>
            <a:r>
              <a:rPr lang="en-US" dirty="0"/>
              <a:t>Write simple programs to mask latency with concurrency by using non-blocking IO and </a:t>
            </a:r>
            <a:r>
              <a:rPr lang="en-US" dirty="0" err="1"/>
              <a:t>Promise.all</a:t>
            </a:r>
            <a:r>
              <a:rPr lang="en-US" dirty="0"/>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183166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4872-A5AA-7EF3-C717-33099E420CC7}"/>
              </a:ext>
            </a:extLst>
          </p:cNvPr>
          <p:cNvSpPr>
            <a:spLocks noGrp="1"/>
          </p:cNvSpPr>
          <p:nvPr>
            <p:ph type="title"/>
          </p:nvPr>
        </p:nvSpPr>
        <p:spPr/>
        <p:txBody>
          <a:bodyPr/>
          <a:lstStyle/>
          <a:p>
            <a:r>
              <a:rPr lang="en-US" dirty="0"/>
              <a:t>Why is that? </a:t>
            </a:r>
            <a:br>
              <a:rPr lang="en-US" dirty="0"/>
            </a:br>
            <a:r>
              <a:rPr lang="en-US" dirty="0"/>
              <a:t>Visualizing </a:t>
            </a:r>
            <a:r>
              <a:rPr lang="en-US" dirty="0" err="1"/>
              <a:t>Promise.all</a:t>
            </a:r>
            <a:endParaRPr lang="en-US" dirty="0"/>
          </a:p>
        </p:txBody>
      </p:sp>
      <p:sp>
        <p:nvSpPr>
          <p:cNvPr id="3" name="Slide Number Placeholder 2">
            <a:extLst>
              <a:ext uri="{FF2B5EF4-FFF2-40B4-BE49-F238E27FC236}">
                <a16:creationId xmlns:a16="http://schemas.microsoft.com/office/drawing/2014/main" id="{1E27C171-D5EA-DE88-E683-2C6A1DB367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C09B819-646C-1BF0-CDF8-9C3635361FB2}"/>
              </a:ext>
            </a:extLst>
          </p:cNvPr>
          <p:cNvGrpSpPr/>
          <p:nvPr/>
        </p:nvGrpSpPr>
        <p:grpSpPr>
          <a:xfrm>
            <a:off x="517429" y="4904201"/>
            <a:ext cx="5080647" cy="1388452"/>
            <a:chOff x="728956" y="4248728"/>
            <a:chExt cx="5080647" cy="1388452"/>
          </a:xfrm>
        </p:grpSpPr>
        <p:grpSp>
          <p:nvGrpSpPr>
            <p:cNvPr id="49" name="Group 48">
              <a:extLst>
                <a:ext uri="{FF2B5EF4-FFF2-40B4-BE49-F238E27FC236}">
                  <a16:creationId xmlns:a16="http://schemas.microsoft.com/office/drawing/2014/main" id="{0F03F2D4-9D9D-5A5B-2FB0-BA0B2E9644A6}"/>
                </a:ext>
              </a:extLst>
            </p:cNvPr>
            <p:cNvGrpSpPr/>
            <p:nvPr/>
          </p:nvGrpSpPr>
          <p:grpSpPr>
            <a:xfrm>
              <a:off x="1063637" y="5148440"/>
              <a:ext cx="4745966" cy="488740"/>
              <a:chOff x="-648299" y="2326848"/>
              <a:chExt cx="4745966" cy="488740"/>
            </a:xfrm>
          </p:grpSpPr>
          <p:sp>
            <p:nvSpPr>
              <p:cNvPr id="50" name="Rectangle 49">
                <a:extLst>
                  <a:ext uri="{FF2B5EF4-FFF2-40B4-BE49-F238E27FC236}">
                    <a16:creationId xmlns:a16="http://schemas.microsoft.com/office/drawing/2014/main" id="{CFC40432-958C-952B-6872-3370A26A793F}"/>
                  </a:ext>
                </a:extLst>
              </p:cNvPr>
              <p:cNvSpPr/>
              <p:nvPr/>
            </p:nvSpPr>
            <p:spPr>
              <a:xfrm>
                <a:off x="-648299" y="2326848"/>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51" name="Rectangle 50">
                <a:extLst>
                  <a:ext uri="{FF2B5EF4-FFF2-40B4-BE49-F238E27FC236}">
                    <a16:creationId xmlns:a16="http://schemas.microsoft.com/office/drawing/2014/main" id="{2307C3DA-FED1-E2EA-9531-AEE61B0DD710}"/>
                  </a:ext>
                </a:extLst>
              </p:cNvPr>
              <p:cNvSpPr/>
              <p:nvPr/>
            </p:nvSpPr>
            <p:spPr>
              <a:xfrm>
                <a:off x="2863227" y="234696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52" name="Rectangle 51">
                <a:extLst>
                  <a:ext uri="{FF2B5EF4-FFF2-40B4-BE49-F238E27FC236}">
                    <a16:creationId xmlns:a16="http://schemas.microsoft.com/office/drawing/2014/main" id="{BC3D1DA1-8838-02F1-198E-80213880467B}"/>
                  </a:ext>
                </a:extLst>
              </p:cNvPr>
              <p:cNvSpPr/>
              <p:nvPr/>
            </p:nvSpPr>
            <p:spPr>
              <a:xfrm>
                <a:off x="586141" y="2333371"/>
                <a:ext cx="2255186"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53" name="Group 52">
              <a:extLst>
                <a:ext uri="{FF2B5EF4-FFF2-40B4-BE49-F238E27FC236}">
                  <a16:creationId xmlns:a16="http://schemas.microsoft.com/office/drawing/2014/main" id="{B0F02838-D0F8-BD56-D733-FEDFE2B23448}"/>
                </a:ext>
              </a:extLst>
            </p:cNvPr>
            <p:cNvGrpSpPr/>
            <p:nvPr/>
          </p:nvGrpSpPr>
          <p:grpSpPr>
            <a:xfrm>
              <a:off x="880134" y="4710833"/>
              <a:ext cx="4822166" cy="494722"/>
              <a:chOff x="575334" y="4406033"/>
              <a:chExt cx="4822166" cy="494722"/>
            </a:xfrm>
          </p:grpSpPr>
          <p:sp>
            <p:nvSpPr>
              <p:cNvPr id="54" name="Rectangle 53">
                <a:extLst>
                  <a:ext uri="{FF2B5EF4-FFF2-40B4-BE49-F238E27FC236}">
                    <a16:creationId xmlns:a16="http://schemas.microsoft.com/office/drawing/2014/main" id="{08972302-CCB6-9709-0572-0B9CCE455266}"/>
                  </a:ext>
                </a:extLst>
              </p:cNvPr>
              <p:cNvSpPr/>
              <p:nvPr/>
            </p:nvSpPr>
            <p:spPr>
              <a:xfrm>
                <a:off x="575334" y="4425604"/>
                <a:ext cx="1320800" cy="44253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55" name="Rectangle 54">
                <a:extLst>
                  <a:ext uri="{FF2B5EF4-FFF2-40B4-BE49-F238E27FC236}">
                    <a16:creationId xmlns:a16="http://schemas.microsoft.com/office/drawing/2014/main" id="{FE22DEE2-3309-56DA-BA98-74B2D7C89158}"/>
                  </a:ext>
                </a:extLst>
              </p:cNvPr>
              <p:cNvSpPr/>
              <p:nvPr/>
            </p:nvSpPr>
            <p:spPr>
              <a:xfrm>
                <a:off x="4163060" y="4432127"/>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56" name="Rectangle 55">
                <a:extLst>
                  <a:ext uri="{FF2B5EF4-FFF2-40B4-BE49-F238E27FC236}">
                    <a16:creationId xmlns:a16="http://schemas.microsoft.com/office/drawing/2014/main" id="{16D55FBC-F6C0-31BD-82FE-3A4A3C3A33FA}"/>
                  </a:ext>
                </a:extLst>
              </p:cNvPr>
              <p:cNvSpPr/>
              <p:nvPr/>
            </p:nvSpPr>
            <p:spPr>
              <a:xfrm>
                <a:off x="1896134" y="4406033"/>
                <a:ext cx="2251662"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65" name="Group 64">
              <a:extLst>
                <a:ext uri="{FF2B5EF4-FFF2-40B4-BE49-F238E27FC236}">
                  <a16:creationId xmlns:a16="http://schemas.microsoft.com/office/drawing/2014/main" id="{A600B712-6C6F-51EA-917A-D5B4819DF697}"/>
                </a:ext>
              </a:extLst>
            </p:cNvPr>
            <p:cNvGrpSpPr/>
            <p:nvPr/>
          </p:nvGrpSpPr>
          <p:grpSpPr>
            <a:xfrm>
              <a:off x="728956" y="4248728"/>
              <a:ext cx="4831080" cy="481674"/>
              <a:chOff x="1485900" y="2364394"/>
              <a:chExt cx="4831080" cy="481674"/>
            </a:xfrm>
          </p:grpSpPr>
          <p:sp>
            <p:nvSpPr>
              <p:cNvPr id="66" name="Rectangle 65">
                <a:extLst>
                  <a:ext uri="{FF2B5EF4-FFF2-40B4-BE49-F238E27FC236}">
                    <a16:creationId xmlns:a16="http://schemas.microsoft.com/office/drawing/2014/main" id="{862DB715-0EBB-54B0-AFD9-9ECA6240CD8C}"/>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67" name="Rectangle 66">
                <a:extLst>
                  <a:ext uri="{FF2B5EF4-FFF2-40B4-BE49-F238E27FC236}">
                    <a16:creationId xmlns:a16="http://schemas.microsoft.com/office/drawing/2014/main" id="{D1E2B88A-0509-42E4-DF5D-AECD08D1DB35}"/>
                  </a:ext>
                </a:extLst>
              </p:cNvPr>
              <p:cNvSpPr/>
              <p:nvPr/>
            </p:nvSpPr>
            <p:spPr>
              <a:xfrm>
                <a:off x="5082540" y="2364394"/>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68" name="Rectangle 67">
                <a:extLst>
                  <a:ext uri="{FF2B5EF4-FFF2-40B4-BE49-F238E27FC236}">
                    <a16:creationId xmlns:a16="http://schemas.microsoft.com/office/drawing/2014/main" id="{6DB95BA2-2788-85B7-A0E1-A4F9F29D5EF4}"/>
                  </a:ext>
                </a:extLst>
              </p:cNvPr>
              <p:cNvSpPr/>
              <p:nvPr/>
            </p:nvSpPr>
            <p:spPr>
              <a:xfrm>
                <a:off x="2720340" y="2377440"/>
                <a:ext cx="2338022"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grpSp>
        <p:nvGrpSpPr>
          <p:cNvPr id="86" name="Group 85">
            <a:extLst>
              <a:ext uri="{FF2B5EF4-FFF2-40B4-BE49-F238E27FC236}">
                <a16:creationId xmlns:a16="http://schemas.microsoft.com/office/drawing/2014/main" id="{5176B963-A4DF-0123-9888-C475085E882C}"/>
              </a:ext>
            </a:extLst>
          </p:cNvPr>
          <p:cNvGrpSpPr/>
          <p:nvPr/>
        </p:nvGrpSpPr>
        <p:grpSpPr>
          <a:xfrm>
            <a:off x="204422" y="2825268"/>
            <a:ext cx="11603265" cy="429918"/>
            <a:chOff x="275566" y="2038843"/>
            <a:chExt cx="13845540" cy="475151"/>
          </a:xfrm>
        </p:grpSpPr>
        <p:grpSp>
          <p:nvGrpSpPr>
            <p:cNvPr id="70" name="Group 69">
              <a:extLst>
                <a:ext uri="{FF2B5EF4-FFF2-40B4-BE49-F238E27FC236}">
                  <a16:creationId xmlns:a16="http://schemas.microsoft.com/office/drawing/2014/main" id="{E0C733AD-12E5-5746-0B25-760C18C4E98F}"/>
                </a:ext>
              </a:extLst>
            </p:cNvPr>
            <p:cNvGrpSpPr/>
            <p:nvPr/>
          </p:nvGrpSpPr>
          <p:grpSpPr>
            <a:xfrm>
              <a:off x="275566" y="2038843"/>
              <a:ext cx="4610100" cy="468628"/>
              <a:chOff x="1485900" y="2377440"/>
              <a:chExt cx="4610100" cy="468628"/>
            </a:xfrm>
          </p:grpSpPr>
          <p:sp>
            <p:nvSpPr>
              <p:cNvPr id="71" name="Rectangle 70">
                <a:extLst>
                  <a:ext uri="{FF2B5EF4-FFF2-40B4-BE49-F238E27FC236}">
                    <a16:creationId xmlns:a16="http://schemas.microsoft.com/office/drawing/2014/main" id="{85B21E4C-FD23-F42D-3BAD-EF62DF4A932B}"/>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72" name="Rectangle 71">
                <a:extLst>
                  <a:ext uri="{FF2B5EF4-FFF2-40B4-BE49-F238E27FC236}">
                    <a16:creationId xmlns:a16="http://schemas.microsoft.com/office/drawing/2014/main" id="{BD9EEAB6-370C-9AD5-7988-28FA7420DCB8}"/>
                  </a:ext>
                </a:extLst>
              </p:cNvPr>
              <p:cNvSpPr/>
              <p:nvPr/>
            </p:nvSpPr>
            <p:spPr>
              <a:xfrm>
                <a:off x="486156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73" name="Rectangle 72">
                <a:extLst>
                  <a:ext uri="{FF2B5EF4-FFF2-40B4-BE49-F238E27FC236}">
                    <a16:creationId xmlns:a16="http://schemas.microsoft.com/office/drawing/2014/main" id="{C65B9EA3-31C4-ADF8-50E0-A1A1094B5F0B}"/>
                  </a:ext>
                </a:extLst>
              </p:cNvPr>
              <p:cNvSpPr/>
              <p:nvPr/>
            </p:nvSpPr>
            <p:spPr>
              <a:xfrm>
                <a:off x="2720340" y="2377440"/>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4" name="Group 73">
              <a:extLst>
                <a:ext uri="{FF2B5EF4-FFF2-40B4-BE49-F238E27FC236}">
                  <a16:creationId xmlns:a16="http://schemas.microsoft.com/office/drawing/2014/main" id="{180C92F6-CD87-BB94-A89C-06FD23E46891}"/>
                </a:ext>
              </a:extLst>
            </p:cNvPr>
            <p:cNvGrpSpPr/>
            <p:nvPr/>
          </p:nvGrpSpPr>
          <p:grpSpPr>
            <a:xfrm>
              <a:off x="4885666" y="2038843"/>
              <a:ext cx="4610100" cy="468628"/>
              <a:chOff x="1485900" y="2332079"/>
              <a:chExt cx="4610100" cy="468628"/>
            </a:xfrm>
          </p:grpSpPr>
          <p:sp>
            <p:nvSpPr>
              <p:cNvPr id="75" name="Rectangle 74">
                <a:extLst>
                  <a:ext uri="{FF2B5EF4-FFF2-40B4-BE49-F238E27FC236}">
                    <a16:creationId xmlns:a16="http://schemas.microsoft.com/office/drawing/2014/main" id="{983D0E3A-D112-0196-149D-C9315AEC3E70}"/>
                  </a:ext>
                </a:extLst>
              </p:cNvPr>
              <p:cNvSpPr/>
              <p:nvPr/>
            </p:nvSpPr>
            <p:spPr>
              <a:xfrm>
                <a:off x="1485900" y="2332079"/>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76" name="Rectangle 75">
                <a:extLst>
                  <a:ext uri="{FF2B5EF4-FFF2-40B4-BE49-F238E27FC236}">
                    <a16:creationId xmlns:a16="http://schemas.microsoft.com/office/drawing/2014/main" id="{6B2979F7-47F3-CFFE-95CB-75E0CEB0E6D7}"/>
                  </a:ext>
                </a:extLst>
              </p:cNvPr>
              <p:cNvSpPr/>
              <p:nvPr/>
            </p:nvSpPr>
            <p:spPr>
              <a:xfrm>
                <a:off x="4861560" y="2332079"/>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77" name="Rectangle 76">
                <a:extLst>
                  <a:ext uri="{FF2B5EF4-FFF2-40B4-BE49-F238E27FC236}">
                    <a16:creationId xmlns:a16="http://schemas.microsoft.com/office/drawing/2014/main" id="{D03FA558-2930-6B67-F8D3-BF32899EC7CC}"/>
                  </a:ext>
                </a:extLst>
              </p:cNvPr>
              <p:cNvSpPr/>
              <p:nvPr/>
            </p:nvSpPr>
            <p:spPr>
              <a:xfrm>
                <a:off x="2720340" y="2332079"/>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8" name="Group 77">
              <a:extLst>
                <a:ext uri="{FF2B5EF4-FFF2-40B4-BE49-F238E27FC236}">
                  <a16:creationId xmlns:a16="http://schemas.microsoft.com/office/drawing/2014/main" id="{76F58E3A-2CE8-8D4B-3265-99CE2E26F836}"/>
                </a:ext>
              </a:extLst>
            </p:cNvPr>
            <p:cNvGrpSpPr/>
            <p:nvPr/>
          </p:nvGrpSpPr>
          <p:grpSpPr>
            <a:xfrm>
              <a:off x="9511006" y="2045366"/>
              <a:ext cx="4610100" cy="468628"/>
              <a:chOff x="1485900" y="2377440"/>
              <a:chExt cx="4610100" cy="468628"/>
            </a:xfrm>
          </p:grpSpPr>
          <p:sp>
            <p:nvSpPr>
              <p:cNvPr id="79" name="Rectangle 78">
                <a:extLst>
                  <a:ext uri="{FF2B5EF4-FFF2-40B4-BE49-F238E27FC236}">
                    <a16:creationId xmlns:a16="http://schemas.microsoft.com/office/drawing/2014/main" id="{07931022-8389-65A1-CE37-D4C119DFD595}"/>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80" name="Rectangle 79">
                <a:extLst>
                  <a:ext uri="{FF2B5EF4-FFF2-40B4-BE49-F238E27FC236}">
                    <a16:creationId xmlns:a16="http://schemas.microsoft.com/office/drawing/2014/main" id="{771578F2-CE5B-DF8D-C1CC-D99DFFB94300}"/>
                  </a:ext>
                </a:extLst>
              </p:cNvPr>
              <p:cNvSpPr/>
              <p:nvPr/>
            </p:nvSpPr>
            <p:spPr>
              <a:xfrm>
                <a:off x="486156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81" name="Rectangle 80">
                <a:extLst>
                  <a:ext uri="{FF2B5EF4-FFF2-40B4-BE49-F238E27FC236}">
                    <a16:creationId xmlns:a16="http://schemas.microsoft.com/office/drawing/2014/main" id="{B780C2A3-31AD-CA5B-7C22-CE977052038C}"/>
                  </a:ext>
                </a:extLst>
              </p:cNvPr>
              <p:cNvSpPr/>
              <p:nvPr/>
            </p:nvSpPr>
            <p:spPr>
              <a:xfrm>
                <a:off x="2720340" y="2377440"/>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sp>
        <p:nvSpPr>
          <p:cNvPr id="83" name="TextBox 82">
            <a:extLst>
              <a:ext uri="{FF2B5EF4-FFF2-40B4-BE49-F238E27FC236}">
                <a16:creationId xmlns:a16="http://schemas.microsoft.com/office/drawing/2014/main" id="{289CE299-DF50-7F29-AADE-259F205F8158}"/>
              </a:ext>
            </a:extLst>
          </p:cNvPr>
          <p:cNvSpPr txBox="1"/>
          <p:nvPr/>
        </p:nvSpPr>
        <p:spPr>
          <a:xfrm>
            <a:off x="2354508" y="1645677"/>
            <a:ext cx="30200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Sequential (await)</a:t>
            </a:r>
          </a:p>
        </p:txBody>
      </p:sp>
      <p:sp>
        <p:nvSpPr>
          <p:cNvPr id="84" name="TextBox 83">
            <a:extLst>
              <a:ext uri="{FF2B5EF4-FFF2-40B4-BE49-F238E27FC236}">
                <a16:creationId xmlns:a16="http://schemas.microsoft.com/office/drawing/2014/main" id="{75DA8819-1E1F-21D0-D328-BA212D0F69E0}"/>
              </a:ext>
            </a:extLst>
          </p:cNvPr>
          <p:cNvSpPr txBox="1"/>
          <p:nvPr/>
        </p:nvSpPr>
        <p:spPr>
          <a:xfrm>
            <a:off x="2360810" y="3841707"/>
            <a:ext cx="37820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Concurrent (</a:t>
            </a:r>
            <a:r>
              <a:rPr lang="en-US" sz="2400" dirty="0" err="1">
                <a:solidFill>
                  <a:schemeClr val="tx1"/>
                </a:solidFill>
                <a:latin typeface="Verdana" panose="020B0604030504040204" pitchFamily="34" charset="0"/>
                <a:ea typeface="Verdana" panose="020B0604030504040204" pitchFamily="34" charset="0"/>
              </a:rPr>
              <a:t>Promise.all</a:t>
            </a:r>
            <a:r>
              <a:rPr lang="en-US" sz="2400" dirty="0">
                <a:solidFill>
                  <a:schemeClr val="tx1"/>
                </a:solidFill>
                <a:latin typeface="Verdana" panose="020B0604030504040204" pitchFamily="34" charset="0"/>
                <a:ea typeface="Verdana" panose="020B0604030504040204" pitchFamily="34" charset="0"/>
              </a:rPr>
              <a:t>)</a:t>
            </a:r>
          </a:p>
        </p:txBody>
      </p:sp>
      <p:sp>
        <p:nvSpPr>
          <p:cNvPr id="85" name="TextBox 84">
            <a:extLst>
              <a:ext uri="{FF2B5EF4-FFF2-40B4-BE49-F238E27FC236}">
                <a16:creationId xmlns:a16="http://schemas.microsoft.com/office/drawing/2014/main" id="{F53C8640-347D-C02C-2069-65D5C148A1A9}"/>
              </a:ext>
            </a:extLst>
          </p:cNvPr>
          <p:cNvSpPr txBox="1"/>
          <p:nvPr/>
        </p:nvSpPr>
        <p:spPr>
          <a:xfrm>
            <a:off x="5821608" y="1497583"/>
            <a:ext cx="392500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“Don’t make another request until you got the last response back”</a:t>
            </a:r>
          </a:p>
        </p:txBody>
      </p:sp>
      <p:sp>
        <p:nvSpPr>
          <p:cNvPr id="87" name="TextBox 86">
            <a:extLst>
              <a:ext uri="{FF2B5EF4-FFF2-40B4-BE49-F238E27FC236}">
                <a16:creationId xmlns:a16="http://schemas.microsoft.com/office/drawing/2014/main" id="{5B534789-66A7-D575-0C34-AFB9DCA26C31}"/>
              </a:ext>
            </a:extLst>
          </p:cNvPr>
          <p:cNvSpPr txBox="1"/>
          <p:nvPr/>
        </p:nvSpPr>
        <p:spPr>
          <a:xfrm>
            <a:off x="6563167" y="3693613"/>
            <a:ext cx="392500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“Make all of the requests now, then wait for all of the responses”</a:t>
            </a:r>
          </a:p>
        </p:txBody>
      </p:sp>
      <p:sp>
        <p:nvSpPr>
          <p:cNvPr id="88" name="TextBox 87">
            <a:extLst>
              <a:ext uri="{FF2B5EF4-FFF2-40B4-BE49-F238E27FC236}">
                <a16:creationId xmlns:a16="http://schemas.microsoft.com/office/drawing/2014/main" id="{7BCC99CE-DB71-E9BE-E8B0-BCDD5EE88A98}"/>
              </a:ext>
            </a:extLst>
          </p:cNvPr>
          <p:cNvSpPr txBox="1"/>
          <p:nvPr/>
        </p:nvSpPr>
        <p:spPr>
          <a:xfrm>
            <a:off x="10429848" y="1836861"/>
            <a:ext cx="1642882" cy="424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237 msec</a:t>
            </a:r>
          </a:p>
        </p:txBody>
      </p:sp>
      <p:sp>
        <p:nvSpPr>
          <p:cNvPr id="89" name="Rectangle 88">
            <a:extLst>
              <a:ext uri="{FF2B5EF4-FFF2-40B4-BE49-F238E27FC236}">
                <a16:creationId xmlns:a16="http://schemas.microsoft.com/office/drawing/2014/main" id="{77861A10-ABD5-B4EF-DE2A-5996A6E0AF54}"/>
              </a:ext>
            </a:extLst>
          </p:cNvPr>
          <p:cNvSpPr/>
          <p:nvPr/>
        </p:nvSpPr>
        <p:spPr>
          <a:xfrm>
            <a:off x="10674302" y="3966210"/>
            <a:ext cx="1398428" cy="78635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l"/>
            <a:r>
              <a:rPr lang="en-US" sz="2800" dirty="0">
                <a:solidFill>
                  <a:schemeClr val="tx1"/>
                </a:solidFill>
              </a:rPr>
              <a:t>34 msec</a:t>
            </a:r>
          </a:p>
        </p:txBody>
      </p:sp>
      <p:grpSp>
        <p:nvGrpSpPr>
          <p:cNvPr id="4" name="Group 3">
            <a:extLst>
              <a:ext uri="{FF2B5EF4-FFF2-40B4-BE49-F238E27FC236}">
                <a16:creationId xmlns:a16="http://schemas.microsoft.com/office/drawing/2014/main" id="{9CF502FF-9449-C12E-99D4-A08648992BE5}"/>
              </a:ext>
            </a:extLst>
          </p:cNvPr>
          <p:cNvGrpSpPr/>
          <p:nvPr/>
        </p:nvGrpSpPr>
        <p:grpSpPr>
          <a:xfrm>
            <a:off x="6451412" y="5079415"/>
            <a:ext cx="4648390" cy="1364703"/>
            <a:chOff x="753132" y="4258888"/>
            <a:chExt cx="4648390" cy="1364703"/>
          </a:xfrm>
        </p:grpSpPr>
        <p:grpSp>
          <p:nvGrpSpPr>
            <p:cNvPr id="5" name="Group 4">
              <a:extLst>
                <a:ext uri="{FF2B5EF4-FFF2-40B4-BE49-F238E27FC236}">
                  <a16:creationId xmlns:a16="http://schemas.microsoft.com/office/drawing/2014/main" id="{45A6BC30-CAE2-DBE6-18DC-D80393610BC5}"/>
                </a:ext>
              </a:extLst>
            </p:cNvPr>
            <p:cNvGrpSpPr/>
            <p:nvPr/>
          </p:nvGrpSpPr>
          <p:grpSpPr>
            <a:xfrm>
              <a:off x="753133" y="5148439"/>
              <a:ext cx="4527917" cy="475152"/>
              <a:chOff x="-958803" y="2326847"/>
              <a:chExt cx="4527917" cy="475152"/>
            </a:xfrm>
          </p:grpSpPr>
          <p:sp>
            <p:nvSpPr>
              <p:cNvPr id="14" name="Rectangle 13">
                <a:extLst>
                  <a:ext uri="{FF2B5EF4-FFF2-40B4-BE49-F238E27FC236}">
                    <a16:creationId xmlns:a16="http://schemas.microsoft.com/office/drawing/2014/main" id="{77643C05-1C0D-55B0-435D-93610662EB5E}"/>
                  </a:ext>
                </a:extLst>
              </p:cNvPr>
              <p:cNvSpPr/>
              <p:nvPr/>
            </p:nvSpPr>
            <p:spPr>
              <a:xfrm>
                <a:off x="-958803" y="2326847"/>
                <a:ext cx="1266705" cy="47515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15" name="Rectangle 14">
                <a:extLst>
                  <a:ext uri="{FF2B5EF4-FFF2-40B4-BE49-F238E27FC236}">
                    <a16:creationId xmlns:a16="http://schemas.microsoft.com/office/drawing/2014/main" id="{45878723-B0A2-121E-3870-9B3A52567D5D}"/>
                  </a:ext>
                </a:extLst>
              </p:cNvPr>
              <p:cNvSpPr/>
              <p:nvPr/>
            </p:nvSpPr>
            <p:spPr>
              <a:xfrm>
                <a:off x="2513432" y="2374551"/>
                <a:ext cx="1055682" cy="42092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16" name="Rectangle 15">
                <a:extLst>
                  <a:ext uri="{FF2B5EF4-FFF2-40B4-BE49-F238E27FC236}">
                    <a16:creationId xmlns:a16="http://schemas.microsoft.com/office/drawing/2014/main" id="{3A6A3E75-473F-128E-3407-0D00A7F8A088}"/>
                  </a:ext>
                </a:extLst>
              </p:cNvPr>
              <p:cNvSpPr/>
              <p:nvPr/>
            </p:nvSpPr>
            <p:spPr>
              <a:xfrm>
                <a:off x="272125" y="2383963"/>
                <a:ext cx="2241308" cy="41803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6" name="Group 5">
              <a:extLst>
                <a:ext uri="{FF2B5EF4-FFF2-40B4-BE49-F238E27FC236}">
                  <a16:creationId xmlns:a16="http://schemas.microsoft.com/office/drawing/2014/main" id="{034280D1-6221-B6BA-7473-FFBDD58B00E6}"/>
                </a:ext>
              </a:extLst>
            </p:cNvPr>
            <p:cNvGrpSpPr/>
            <p:nvPr/>
          </p:nvGrpSpPr>
          <p:grpSpPr>
            <a:xfrm>
              <a:off x="753133" y="4730403"/>
              <a:ext cx="3749227" cy="475152"/>
              <a:chOff x="448333" y="4425603"/>
              <a:chExt cx="3749227" cy="475152"/>
            </a:xfrm>
          </p:grpSpPr>
          <p:sp>
            <p:nvSpPr>
              <p:cNvPr id="11" name="Rectangle 10">
                <a:extLst>
                  <a:ext uri="{FF2B5EF4-FFF2-40B4-BE49-F238E27FC236}">
                    <a16:creationId xmlns:a16="http://schemas.microsoft.com/office/drawing/2014/main" id="{01BE86A7-FE6A-A0AD-A1A6-DB66CD854509}"/>
                  </a:ext>
                </a:extLst>
              </p:cNvPr>
              <p:cNvSpPr/>
              <p:nvPr/>
            </p:nvSpPr>
            <p:spPr>
              <a:xfrm>
                <a:off x="448333" y="4425603"/>
                <a:ext cx="1230927" cy="47515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12" name="Rectangle 11">
                <a:extLst>
                  <a:ext uri="{FF2B5EF4-FFF2-40B4-BE49-F238E27FC236}">
                    <a16:creationId xmlns:a16="http://schemas.microsoft.com/office/drawing/2014/main" id="{8E90F00D-DE3C-8274-2A04-A4456C94AB74}"/>
                  </a:ext>
                </a:extLst>
              </p:cNvPr>
              <p:cNvSpPr/>
              <p:nvPr/>
            </p:nvSpPr>
            <p:spPr>
              <a:xfrm>
                <a:off x="3141878" y="4432127"/>
                <a:ext cx="1055682"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13" name="Rectangle 12">
                <a:extLst>
                  <a:ext uri="{FF2B5EF4-FFF2-40B4-BE49-F238E27FC236}">
                    <a16:creationId xmlns:a16="http://schemas.microsoft.com/office/drawing/2014/main" id="{823035FA-8EC1-BF3B-F72D-DF75E7CA6228}"/>
                  </a:ext>
                </a:extLst>
              </p:cNvPr>
              <p:cNvSpPr/>
              <p:nvPr/>
            </p:nvSpPr>
            <p:spPr>
              <a:xfrm>
                <a:off x="1679260" y="4426353"/>
                <a:ext cx="1451314"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 name="Group 6">
              <a:extLst>
                <a:ext uri="{FF2B5EF4-FFF2-40B4-BE49-F238E27FC236}">
                  <a16:creationId xmlns:a16="http://schemas.microsoft.com/office/drawing/2014/main" id="{D91B0986-3B73-D027-0014-935CCA463F7D}"/>
                </a:ext>
              </a:extLst>
            </p:cNvPr>
            <p:cNvGrpSpPr/>
            <p:nvPr/>
          </p:nvGrpSpPr>
          <p:grpSpPr>
            <a:xfrm>
              <a:off x="753132" y="4258888"/>
              <a:ext cx="4648390" cy="471514"/>
              <a:chOff x="1510076" y="2374554"/>
              <a:chExt cx="4648390" cy="471514"/>
            </a:xfrm>
          </p:grpSpPr>
          <p:sp>
            <p:nvSpPr>
              <p:cNvPr id="8" name="Rectangle 7">
                <a:extLst>
                  <a:ext uri="{FF2B5EF4-FFF2-40B4-BE49-F238E27FC236}">
                    <a16:creationId xmlns:a16="http://schemas.microsoft.com/office/drawing/2014/main" id="{4132249D-836A-169B-C18E-AAD87E1FEB5F}"/>
                  </a:ext>
                </a:extLst>
              </p:cNvPr>
              <p:cNvSpPr/>
              <p:nvPr/>
            </p:nvSpPr>
            <p:spPr>
              <a:xfrm>
                <a:off x="1510076" y="2377440"/>
                <a:ext cx="1443244"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9" name="Rectangle 8">
                <a:extLst>
                  <a:ext uri="{FF2B5EF4-FFF2-40B4-BE49-F238E27FC236}">
                    <a16:creationId xmlns:a16="http://schemas.microsoft.com/office/drawing/2014/main" id="{B13A1FA0-1AA8-8A40-C3B4-127F7ED8CC99}"/>
                  </a:ext>
                </a:extLst>
              </p:cNvPr>
              <p:cNvSpPr/>
              <p:nvPr/>
            </p:nvSpPr>
            <p:spPr>
              <a:xfrm>
                <a:off x="4691047" y="2374554"/>
                <a:ext cx="1467419"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10" name="Rectangle 9">
                <a:extLst>
                  <a:ext uri="{FF2B5EF4-FFF2-40B4-BE49-F238E27FC236}">
                    <a16:creationId xmlns:a16="http://schemas.microsoft.com/office/drawing/2014/main" id="{15AA8396-80B1-AAA3-A3B6-110731A02BD2}"/>
                  </a:ext>
                </a:extLst>
              </p:cNvPr>
              <p:cNvSpPr/>
              <p:nvPr/>
            </p:nvSpPr>
            <p:spPr>
              <a:xfrm>
                <a:off x="2741003" y="2377440"/>
                <a:ext cx="1969661"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sp>
        <p:nvSpPr>
          <p:cNvPr id="17" name="TextBox 16">
            <a:extLst>
              <a:ext uri="{FF2B5EF4-FFF2-40B4-BE49-F238E27FC236}">
                <a16:creationId xmlns:a16="http://schemas.microsoft.com/office/drawing/2014/main" id="{AB2F4E94-2EAC-FCAC-5DDE-AA96AB7790FD}"/>
              </a:ext>
            </a:extLst>
          </p:cNvPr>
          <p:cNvSpPr txBox="1"/>
          <p:nvPr/>
        </p:nvSpPr>
        <p:spPr>
          <a:xfrm>
            <a:off x="5768075" y="5143939"/>
            <a:ext cx="42303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or</a:t>
            </a:r>
          </a:p>
        </p:txBody>
      </p:sp>
    </p:spTree>
    <p:extLst>
      <p:ext uri="{BB962C8B-B14F-4D97-AF65-F5344CB8AC3E}">
        <p14:creationId xmlns:p14="http://schemas.microsoft.com/office/powerpoint/2010/main" val="13180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57F9-4669-BC23-671C-8C691083F9C1}"/>
              </a:ext>
            </a:extLst>
          </p:cNvPr>
          <p:cNvSpPr>
            <a:spLocks noGrp="1"/>
          </p:cNvSpPr>
          <p:nvPr>
            <p:ph type="title"/>
          </p:nvPr>
        </p:nvSpPr>
        <p:spPr/>
        <p:txBody>
          <a:bodyPr/>
          <a:lstStyle/>
          <a:p>
            <a:r>
              <a:rPr lang="en-US" dirty="0"/>
              <a:t>Requests can also be chained (if they are serial)</a:t>
            </a:r>
          </a:p>
        </p:txBody>
      </p:sp>
      <p:sp>
        <p:nvSpPr>
          <p:cNvPr id="3" name="Slide Number Placeholder 2">
            <a:extLst>
              <a:ext uri="{FF2B5EF4-FFF2-40B4-BE49-F238E27FC236}">
                <a16:creationId xmlns:a16="http://schemas.microsoft.com/office/drawing/2014/main" id="{F8808706-6268-9CD3-2DA8-A73471FBB5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87993F6-2888-EBB7-4525-CD86F2703834}"/>
              </a:ext>
            </a:extLst>
          </p:cNvPr>
          <p:cNvSpPr txBox="1"/>
          <p:nvPr/>
        </p:nvSpPr>
        <p:spPr>
          <a:xfrm>
            <a:off x="96252" y="1472817"/>
            <a:ext cx="10719601" cy="367564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oAutofit/>
          </a:bodyPr>
          <a:lstStyle/>
          <a:p>
            <a:pPr algn="l">
              <a:buNone/>
            </a:pP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main() {</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'main started'</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request1 = </a:t>
            </a:r>
            <a:r>
              <a:rPr lang="en-US" sz="1800" b="0" dirty="0">
                <a:solidFill>
                  <a:srgbClr val="098658"/>
                </a:solidFill>
                <a:effectLst/>
                <a:latin typeface="Consolas" panose="020B0609020204030204" pitchFamily="49" charset="0"/>
              </a:rPr>
              <a:t>32</a:t>
            </a:r>
            <a:endParaRPr lang="en-US" sz="1800" b="0" dirty="0">
              <a:solidFill>
                <a:srgbClr val="000000"/>
              </a:solidFill>
              <a:effectLst/>
              <a:latin typeface="Consolas" panose="020B0609020204030204" pitchFamily="49" charset="0"/>
            </a:endParaRP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res1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(request1);</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fakeRequest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request1</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returned: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res1</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res2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(res1);</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fakeRequest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res1</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)returned: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res2</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res3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(res2);</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fakeRequest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res2</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)returned: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res3</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console.log([request1, res1, res2, res3]);</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'main done'</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a:t>
            </a:r>
          </a:p>
        </p:txBody>
      </p:sp>
      <p:sp>
        <p:nvSpPr>
          <p:cNvPr id="4" name="TextBox 3">
            <a:extLst>
              <a:ext uri="{FF2B5EF4-FFF2-40B4-BE49-F238E27FC236}">
                <a16:creationId xmlns:a16="http://schemas.microsoft.com/office/drawing/2014/main" id="{D8EF7B45-A161-261B-F400-90B48A588379}"/>
              </a:ext>
            </a:extLst>
          </p:cNvPr>
          <p:cNvSpPr txBox="1"/>
          <p:nvPr/>
        </p:nvSpPr>
        <p:spPr>
          <a:xfrm>
            <a:off x="7350257" y="1594186"/>
            <a:ext cx="4745491" cy="4762164"/>
          </a:xfrm>
          <a:prstGeom prst="rect">
            <a:avLst/>
          </a:prstGeom>
          <a:solidFill>
            <a:schemeClr val="bg1">
              <a:alpha val="9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threeRequestsChained.ts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(32) returned: 42</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42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(42)returned: 52</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52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(52)returned: 62</a:t>
            </a:r>
          </a:p>
          <a:p>
            <a:pPr algn="l"/>
            <a:r>
              <a:rPr lang="en-US" sz="2000" dirty="0">
                <a:solidFill>
                  <a:schemeClr val="tx1"/>
                </a:solidFill>
                <a:latin typeface="Verdana" panose="020B0604030504040204" pitchFamily="34" charset="0"/>
                <a:ea typeface="Verdana" panose="020B0604030504040204" pitchFamily="34" charset="0"/>
              </a:rPr>
              <a:t>[ 32, 42, 52, 62 ]</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3080.99 msec</a:t>
            </a:r>
          </a:p>
        </p:txBody>
      </p:sp>
      <p:sp>
        <p:nvSpPr>
          <p:cNvPr id="6" name="Rectangle: Rounded Corners 5">
            <a:extLst>
              <a:ext uri="{FF2B5EF4-FFF2-40B4-BE49-F238E27FC236}">
                <a16:creationId xmlns:a16="http://schemas.microsoft.com/office/drawing/2014/main" id="{E7327235-4F4D-134F-DFF0-8BB6AD19BE88}"/>
              </a:ext>
            </a:extLst>
          </p:cNvPr>
          <p:cNvSpPr/>
          <p:nvPr/>
        </p:nvSpPr>
        <p:spPr>
          <a:xfrm>
            <a:off x="915080" y="5391129"/>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threeRequestsChained.ts</a:t>
            </a:r>
            <a:endParaRPr lang="en-US" sz="2400" dirty="0">
              <a:solidFill>
                <a:schemeClr val="tx1"/>
              </a:solidFill>
            </a:endParaRPr>
          </a:p>
        </p:txBody>
      </p:sp>
    </p:spTree>
    <p:extLst>
      <p:ext uri="{BB962C8B-B14F-4D97-AF65-F5344CB8AC3E}">
        <p14:creationId xmlns:p14="http://schemas.microsoft.com/office/powerpoint/2010/main" val="26951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22D8-647D-CE4F-4440-4E7D817A3BD5}"/>
              </a:ext>
            </a:extLst>
          </p:cNvPr>
          <p:cNvSpPr>
            <a:spLocks noGrp="1"/>
          </p:cNvSpPr>
          <p:nvPr>
            <p:ph type="title"/>
          </p:nvPr>
        </p:nvSpPr>
        <p:spPr/>
        <p:txBody>
          <a:bodyPr/>
          <a:lstStyle/>
          <a:p>
            <a:r>
              <a:rPr lang="en-US" dirty="0"/>
              <a:t>Recover from errors with try/catch</a:t>
            </a:r>
          </a:p>
        </p:txBody>
      </p:sp>
      <p:sp>
        <p:nvSpPr>
          <p:cNvPr id="3" name="Slide Number Placeholder 2">
            <a:extLst>
              <a:ext uri="{FF2B5EF4-FFF2-40B4-BE49-F238E27FC236}">
                <a16:creationId xmlns:a16="http://schemas.microsoft.com/office/drawing/2014/main" id="{9EE7E889-2466-AAB6-88E1-F8947E31B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06D213-2BE5-C1BC-8B14-F0F96C46938F}"/>
              </a:ext>
            </a:extLst>
          </p:cNvPr>
          <p:cNvSpPr txBox="1"/>
          <p:nvPr/>
        </p:nvSpPr>
        <p:spPr>
          <a:xfrm>
            <a:off x="838200" y="1502688"/>
            <a:ext cx="10515599"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1800" b="0" dirty="0">
                <a:solidFill>
                  <a:srgbClr val="008000"/>
                </a:solidFill>
                <a:effectLst/>
                <a:latin typeface="Consolas" panose="020B0609020204030204" pitchFamily="49" charset="0"/>
              </a:rPr>
              <a:t>// a request that may fail</a:t>
            </a:r>
            <a:endParaRPr lang="en-US" sz="1800" b="0" dirty="0">
              <a:solidFill>
                <a:srgbClr val="000000"/>
              </a:solidFill>
              <a:effectLst/>
              <a:latin typeface="Consolas" panose="020B0609020204030204" pitchFamily="49" charset="0"/>
            </a:endParaRPr>
          </a:p>
          <a:p>
            <a:pPr algn="l">
              <a:buNone/>
            </a:pP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maybeFailingRequest</a:t>
            </a:r>
            <a:r>
              <a:rPr lang="en-US" sz="1800" b="0" dirty="0">
                <a:solidFill>
                  <a:srgbClr val="000000"/>
                </a:solidFill>
                <a:effectLst/>
                <a:latin typeface="Consolas" panose="020B0609020204030204" pitchFamily="49" charset="0"/>
              </a:rPr>
              <a:t>(req: number): Promise&lt;number&gt; {</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(req);</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if</a:t>
            </a:r>
            <a:r>
              <a:rPr lang="en-US" sz="1800" b="0" dirty="0">
                <a:solidFill>
                  <a:srgbClr val="000000"/>
                </a:solidFill>
                <a:effectLst/>
                <a:latin typeface="Consolas" panose="020B0609020204030204" pitchFamily="49" charset="0"/>
              </a:rPr>
              <a:t> (res &lt; </a:t>
            </a:r>
            <a:r>
              <a:rPr lang="en-US" sz="1800" b="0" dirty="0">
                <a:solidFill>
                  <a:srgbClr val="098658"/>
                </a:solidFill>
                <a:effectLst/>
                <a:latin typeface="Consolas" panose="020B0609020204030204" pitchFamily="49" charset="0"/>
              </a:rPr>
              <a:t>0</a:t>
            </a:r>
            <a:r>
              <a:rPr lang="en-US" sz="1800" b="0" dirty="0">
                <a:solidFill>
                  <a:srgbClr val="000000"/>
                </a:solidFill>
                <a:effectLst/>
                <a:latin typeface="Consolas" panose="020B0609020204030204" pitchFamily="49" charset="0"/>
              </a:rPr>
              <a:t>) {</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throw</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new</a:t>
            </a:r>
            <a:r>
              <a:rPr lang="en-US" sz="1800" b="0" dirty="0">
                <a:solidFill>
                  <a:srgbClr val="000000"/>
                </a:solidFill>
                <a:effectLst/>
                <a:latin typeface="Consolas" panose="020B0609020204030204" pitchFamily="49" charset="0"/>
              </a:rPr>
              <a:t> Error(</a:t>
            </a:r>
            <a:r>
              <a:rPr lang="en-US" sz="1800" b="0" dirty="0">
                <a:solidFill>
                  <a:srgbClr val="A31515"/>
                </a:solidFill>
                <a:effectLst/>
                <a:latin typeface="Consolas" panose="020B0609020204030204" pitchFamily="49" charset="0"/>
              </a:rPr>
              <a:t>`Request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req</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failed because response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&lt; 0`</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 </a:t>
            </a:r>
            <a:r>
              <a:rPr lang="en-US" sz="1800" b="0" dirty="0">
                <a:solidFill>
                  <a:srgbClr val="0000FF"/>
                </a:solidFill>
                <a:effectLst/>
                <a:latin typeface="Consolas" panose="020B0609020204030204" pitchFamily="49" charset="0"/>
              </a:rPr>
              <a:t>else</a:t>
            </a:r>
            <a:r>
              <a:rPr lang="en-US" sz="1800" b="0" dirty="0">
                <a:solidFill>
                  <a:srgbClr val="000000"/>
                </a:solidFill>
                <a:effectLst/>
                <a:latin typeface="Consolas" panose="020B0609020204030204" pitchFamily="49" charset="0"/>
              </a:rPr>
              <a:t> {</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res;</a:t>
            </a:r>
          </a:p>
          <a:p>
            <a:pPr algn="l">
              <a:buNone/>
            </a:pPr>
            <a:r>
              <a:rPr lang="en-US" sz="1800" b="0" dirty="0">
                <a:solidFill>
                  <a:srgbClr val="000000"/>
                </a:solidFill>
                <a:effectLst/>
                <a:latin typeface="Consolas" panose="020B0609020204030204" pitchFamily="49" charset="0"/>
              </a:rPr>
              <a:t>    }</a:t>
            </a:r>
          </a:p>
          <a:p>
            <a:pPr algn="l">
              <a:buNone/>
            </a:pPr>
            <a:r>
              <a:rPr lang="en-US" sz="1800" b="0" dirty="0">
                <a:solidFill>
                  <a:srgbClr val="000000"/>
                </a:solidFill>
                <a:effectLst/>
                <a:latin typeface="Consolas" panose="020B0609020204030204" pitchFamily="49" charset="0"/>
              </a:rPr>
              <a:t>}</a:t>
            </a:r>
          </a:p>
          <a:p>
            <a:pPr algn="l">
              <a:buNone/>
            </a:pPr>
            <a:endParaRPr lang="en-US" sz="18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C7108A02-3D83-0BE9-4385-6767443E92F9}"/>
              </a:ext>
            </a:extLst>
          </p:cNvPr>
          <p:cNvSpPr/>
          <p:nvPr/>
        </p:nvSpPr>
        <p:spPr>
          <a:xfrm>
            <a:off x="5392295" y="4203988"/>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tryCatchExample.ts</a:t>
            </a:r>
            <a:endParaRPr lang="en-US" sz="2400" dirty="0">
              <a:solidFill>
                <a:schemeClr val="tx1"/>
              </a:solidFill>
            </a:endParaRPr>
          </a:p>
        </p:txBody>
      </p:sp>
    </p:spTree>
    <p:extLst>
      <p:ext uri="{BB962C8B-B14F-4D97-AF65-F5344CB8AC3E}">
        <p14:creationId xmlns:p14="http://schemas.microsoft.com/office/powerpoint/2010/main" val="2711111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D786-B7DC-3321-491C-CA9ED91D7CD2}"/>
              </a:ext>
            </a:extLst>
          </p:cNvPr>
          <p:cNvSpPr>
            <a:spLocks noGrp="1"/>
          </p:cNvSpPr>
          <p:nvPr>
            <p:ph type="title"/>
          </p:nvPr>
        </p:nvSpPr>
        <p:spPr/>
        <p:txBody>
          <a:bodyPr/>
          <a:lstStyle/>
          <a:p>
            <a:r>
              <a:rPr lang="en-US" dirty="0"/>
              <a:t>try/catch, continued</a:t>
            </a:r>
          </a:p>
        </p:txBody>
      </p:sp>
      <p:sp>
        <p:nvSpPr>
          <p:cNvPr id="3" name="Slide Number Placeholder 2">
            <a:extLst>
              <a:ext uri="{FF2B5EF4-FFF2-40B4-BE49-F238E27FC236}">
                <a16:creationId xmlns:a16="http://schemas.microsoft.com/office/drawing/2014/main" id="{C3DB2FF2-D4C6-4A23-094E-2911EB3F95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463AA30-80EE-A64B-CB98-E6D0ABBA68FA}"/>
              </a:ext>
            </a:extLst>
          </p:cNvPr>
          <p:cNvSpPr txBox="1"/>
          <p:nvPr/>
        </p:nvSpPr>
        <p:spPr>
          <a:xfrm>
            <a:off x="437321" y="1336969"/>
            <a:ext cx="8852453" cy="470898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dirty="0">
                <a:solidFill>
                  <a:srgbClr val="0000FF"/>
                </a:solidFill>
                <a:latin typeface="Consolas" panose="020B0609020204030204" pitchFamily="49" charset="0"/>
              </a:rPr>
              <a:t>async</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function</a:t>
            </a:r>
            <a:r>
              <a:rPr lang="en-US" sz="2000" dirty="0">
                <a:solidFill>
                  <a:srgbClr val="000000"/>
                </a:solidFill>
                <a:latin typeface="Consolas" panose="020B0609020204030204" pitchFamily="49" charset="0"/>
              </a:rPr>
              <a:t> main() {</a:t>
            </a:r>
          </a:p>
          <a:p>
            <a:pPr algn="l"/>
            <a:r>
              <a:rPr lang="en-US" sz="2000" dirty="0">
                <a:solidFill>
                  <a:srgbClr val="000000"/>
                </a:solidFill>
                <a:latin typeface="Consolas" panose="020B0609020204030204" pitchFamily="49" charset="0"/>
              </a:rPr>
              <a:t>    console.log(</a:t>
            </a:r>
            <a:r>
              <a:rPr lang="en-US" sz="2000" dirty="0">
                <a:solidFill>
                  <a:srgbClr val="A31515"/>
                </a:solidFill>
                <a:latin typeface="Consolas" panose="020B0609020204030204" pitchFamily="49" charset="0"/>
              </a:rPr>
              <a:t>'main started'</a:t>
            </a:r>
            <a:r>
              <a:rPr lang="en-US" sz="2000" dirty="0">
                <a:solidFill>
                  <a:srgbClr val="000000"/>
                </a:solidFill>
                <a:latin typeface="Consolas" panose="020B0609020204030204" pitchFamily="49" charset="0"/>
              </a:rPr>
              <a:t>);</a:t>
            </a:r>
          </a:p>
          <a:p>
            <a:pPr algn="l"/>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a:solidFill>
                  <a:srgbClr val="000000"/>
                </a:solidFill>
                <a:latin typeface="Consolas" panose="020B0609020204030204" pitchFamily="49" charset="0"/>
              </a:rPr>
              <a:t> req1 = -</a:t>
            </a:r>
            <a:r>
              <a:rPr lang="en-US" sz="2000" dirty="0">
                <a:solidFill>
                  <a:srgbClr val="098658"/>
                </a:solidFill>
                <a:latin typeface="Consolas" panose="020B0609020204030204" pitchFamily="49" charset="0"/>
              </a:rPr>
              <a:t>32</a:t>
            </a:r>
            <a:endParaRPr lang="en-US" sz="2000" dirty="0">
              <a:solidFill>
                <a:srgbClr val="000000"/>
              </a:solidFill>
              <a:latin typeface="Consolas" panose="020B0609020204030204" pitchFamily="49" charset="0"/>
            </a:endParaRPr>
          </a:p>
          <a:p>
            <a:pPr algn="l"/>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res: number;</a:t>
            </a:r>
          </a:p>
          <a:p>
            <a:pPr algn="l"/>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try</a:t>
            </a:r>
            <a:r>
              <a:rPr lang="en-US" sz="2000" dirty="0">
                <a:solidFill>
                  <a:srgbClr val="000000"/>
                </a:solidFill>
                <a:latin typeface="Consolas" panose="020B0609020204030204" pitchFamily="49" charset="0"/>
              </a:rPr>
              <a:t> {</a:t>
            </a:r>
          </a:p>
          <a:p>
            <a:pPr algn="l"/>
            <a:r>
              <a:rPr lang="en-US" sz="2000" dirty="0">
                <a:solidFill>
                  <a:srgbClr val="000000"/>
                </a:solidFill>
                <a:latin typeface="Consolas" panose="020B0609020204030204" pitchFamily="49" charset="0"/>
              </a:rPr>
              <a:t>        res = </a:t>
            </a:r>
            <a:r>
              <a:rPr lang="en-US" sz="2000" dirty="0">
                <a:solidFill>
                  <a:srgbClr val="0000FF"/>
                </a:solidFill>
                <a:latin typeface="Consolas" panose="020B0609020204030204" pitchFamily="49" charset="0"/>
              </a:rPr>
              <a:t>await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maybeFailingRequest</a:t>
            </a:r>
            <a:r>
              <a:rPr lang="en-US" sz="2000" dirty="0">
                <a:solidFill>
                  <a:srgbClr val="000000"/>
                </a:solidFill>
                <a:latin typeface="Consolas" panose="020B0609020204030204" pitchFamily="49" charset="0"/>
              </a:rPr>
              <a:t>(req1);</a:t>
            </a:r>
          </a:p>
          <a:p>
            <a:pPr algn="l"/>
            <a:r>
              <a:rPr lang="en-US" sz="2000" dirty="0">
                <a:solidFill>
                  <a:srgbClr val="000000"/>
                </a:solidFill>
                <a:latin typeface="Consolas" panose="020B0609020204030204" pitchFamily="49" charset="0"/>
              </a:rPr>
              <a:t>        console.log(</a:t>
            </a:r>
            <a:r>
              <a:rPr lang="en-US" sz="2000" dirty="0">
                <a:solidFill>
                  <a:srgbClr val="A31515"/>
                </a:solidFill>
                <a:latin typeface="Consolas" panose="020B0609020204030204" pitchFamily="49" charset="0"/>
              </a:rPr>
              <a:t>`</a:t>
            </a:r>
            <a:r>
              <a:rPr lang="en-US" sz="2000" dirty="0" err="1">
                <a:solidFill>
                  <a:srgbClr val="A31515"/>
                </a:solidFill>
                <a:latin typeface="Consolas" panose="020B0609020204030204" pitchFamily="49" charset="0"/>
              </a:rPr>
              <a:t>fakeRequest</a:t>
            </a:r>
            <a:r>
              <a:rPr lang="en-US" sz="2000" dirty="0">
                <a:solidFill>
                  <a:srgbClr val="A31515"/>
                </a:solidFill>
                <a:latin typeface="Consolas" panose="020B0609020204030204" pitchFamily="49" charset="0"/>
              </a:rPr>
              <a:t>(</a:t>
            </a:r>
            <a:r>
              <a:rPr lang="en-US" sz="2000" dirty="0">
                <a:solidFill>
                  <a:srgbClr val="0000FF"/>
                </a:solidFill>
                <a:latin typeface="Consolas" panose="020B0609020204030204" pitchFamily="49" charset="0"/>
              </a:rPr>
              <a:t>${</a:t>
            </a:r>
            <a:r>
              <a:rPr lang="en-US" sz="2000" dirty="0">
                <a:solidFill>
                  <a:srgbClr val="000000"/>
                </a:solidFill>
                <a:latin typeface="Consolas" panose="020B0609020204030204" pitchFamily="49" charset="0"/>
              </a:rPr>
              <a:t>req1</a:t>
            </a:r>
            <a:r>
              <a:rPr lang="en-US" sz="2000" dirty="0">
                <a:solidFill>
                  <a:srgbClr val="0000FF"/>
                </a:solidFill>
                <a:latin typeface="Consolas" panose="020B0609020204030204" pitchFamily="49" charset="0"/>
              </a:rPr>
              <a:t>}</a:t>
            </a:r>
            <a:r>
              <a:rPr lang="en-US" sz="2000" dirty="0">
                <a:solidFill>
                  <a:srgbClr val="A31515"/>
                </a:solidFill>
                <a:latin typeface="Consolas" panose="020B0609020204030204" pitchFamily="49" charset="0"/>
              </a:rPr>
              <a:t>) returned: </a:t>
            </a:r>
            <a:r>
              <a:rPr lang="en-US" sz="2000" dirty="0">
                <a:solidFill>
                  <a:srgbClr val="0000FF"/>
                </a:solidFill>
                <a:latin typeface="Consolas" panose="020B0609020204030204" pitchFamily="49" charset="0"/>
              </a:rPr>
              <a:t>${</a:t>
            </a:r>
            <a:r>
              <a:rPr lang="en-US" sz="2000" dirty="0">
                <a:solidFill>
                  <a:srgbClr val="000000"/>
                </a:solidFill>
                <a:latin typeface="Consolas" panose="020B0609020204030204" pitchFamily="49" charset="0"/>
              </a:rPr>
              <a:t>res</a:t>
            </a:r>
            <a:r>
              <a:rPr lang="en-US" sz="2000" dirty="0">
                <a:solidFill>
                  <a:srgbClr val="0000FF"/>
                </a:solidFill>
                <a:latin typeface="Consolas" panose="020B0609020204030204" pitchFamily="49" charset="0"/>
              </a:rPr>
              <a:t>}</a:t>
            </a:r>
            <a:r>
              <a:rPr lang="en-US" sz="2000" dirty="0">
                <a:solidFill>
                  <a:srgbClr val="A31515"/>
                </a:solidFill>
                <a:latin typeface="Consolas" panose="020B0609020204030204" pitchFamily="49" charset="0"/>
              </a:rPr>
              <a:t>`</a:t>
            </a:r>
            <a:r>
              <a:rPr lang="en-US" sz="2000" dirty="0">
                <a:solidFill>
                  <a:srgbClr val="000000"/>
                </a:solidFill>
                <a:latin typeface="Consolas" panose="020B0609020204030204" pitchFamily="49" charset="0"/>
              </a:rPr>
              <a:t>);</a:t>
            </a:r>
          </a:p>
          <a:p>
            <a:pPr algn="l"/>
            <a:r>
              <a:rPr lang="en-US" sz="2000" dirty="0">
                <a:solidFill>
                  <a:srgbClr val="000000"/>
                </a:solidFill>
                <a:latin typeface="Consolas" panose="020B0609020204030204" pitchFamily="49" charset="0"/>
              </a:rPr>
              <a:t>    } </a:t>
            </a:r>
            <a:r>
              <a:rPr lang="en-US" sz="2000" dirty="0">
                <a:solidFill>
                  <a:srgbClr val="0000FF"/>
                </a:solidFill>
                <a:latin typeface="Consolas" panose="020B0609020204030204" pitchFamily="49" charset="0"/>
              </a:rPr>
              <a:t>catch</a:t>
            </a:r>
            <a:r>
              <a:rPr lang="en-US" sz="2000" dirty="0">
                <a:solidFill>
                  <a:srgbClr val="000000"/>
                </a:solidFill>
                <a:latin typeface="Consolas" panose="020B0609020204030204" pitchFamily="49" charset="0"/>
              </a:rPr>
              <a:t> (err) {</a:t>
            </a:r>
          </a:p>
          <a:p>
            <a:pPr algn="l"/>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console.error</a:t>
            </a:r>
            <a:r>
              <a:rPr lang="en-US" sz="2000" dirty="0">
                <a:solidFill>
                  <a:srgbClr val="000000"/>
                </a:solidFill>
                <a:latin typeface="Consolas" panose="020B0609020204030204" pitchFamily="49" charset="0"/>
              </a:rPr>
              <a:t>(</a:t>
            </a:r>
            <a:r>
              <a:rPr lang="en-US" sz="2000" dirty="0">
                <a:solidFill>
                  <a:srgbClr val="A31515"/>
                </a:solidFill>
                <a:latin typeface="Consolas" panose="020B0609020204030204" pitchFamily="49" charset="0"/>
              </a:rPr>
              <a:t>`Error occurred for request </a:t>
            </a:r>
            <a:r>
              <a:rPr lang="en-US" sz="2000" dirty="0">
                <a:solidFill>
                  <a:srgbClr val="0000FF"/>
                </a:solidFill>
                <a:latin typeface="Consolas" panose="020B0609020204030204" pitchFamily="49" charset="0"/>
              </a:rPr>
              <a:t>${</a:t>
            </a:r>
            <a:r>
              <a:rPr lang="en-US" sz="2000" dirty="0">
                <a:solidFill>
                  <a:srgbClr val="000000"/>
                </a:solidFill>
                <a:latin typeface="Consolas" panose="020B0609020204030204" pitchFamily="49" charset="0"/>
              </a:rPr>
              <a:t>req1</a:t>
            </a:r>
            <a:r>
              <a:rPr lang="en-US" sz="2000" dirty="0">
                <a:solidFill>
                  <a:srgbClr val="0000FF"/>
                </a:solidFill>
                <a:latin typeface="Consolas" panose="020B0609020204030204" pitchFamily="49" charset="0"/>
              </a:rPr>
              <a:t>}</a:t>
            </a:r>
            <a:r>
              <a:rPr lang="en-US" sz="2000" dirty="0">
                <a:solidFill>
                  <a:srgbClr val="A31515"/>
                </a:solidFill>
                <a:latin typeface="Consolas" panose="020B0609020204030204" pitchFamily="49" charset="0"/>
              </a:rPr>
              <a:t>`</a:t>
            </a:r>
            <a:r>
              <a:rPr lang="en-US" sz="2000" dirty="0">
                <a:solidFill>
                  <a:srgbClr val="000000"/>
                </a:solidFill>
                <a:latin typeface="Consolas" panose="020B0609020204030204" pitchFamily="49" charset="0"/>
              </a:rPr>
              <a:t>);</a:t>
            </a:r>
          </a:p>
          <a:p>
            <a:pPr algn="l"/>
            <a:r>
              <a:rPr lang="en-US" sz="2000" dirty="0">
                <a:solidFill>
                  <a:srgbClr val="000000"/>
                </a:solidFill>
                <a:latin typeface="Consolas" panose="020B0609020204030204" pitchFamily="49" charset="0"/>
              </a:rPr>
              <a:t>        res = </a:t>
            </a:r>
            <a:r>
              <a:rPr lang="en-US" sz="2000" dirty="0">
                <a:solidFill>
                  <a:srgbClr val="098658"/>
                </a:solidFill>
                <a:latin typeface="Consolas" panose="020B0609020204030204" pitchFamily="49" charset="0"/>
              </a:rPr>
              <a:t>0</a:t>
            </a:r>
            <a:endParaRPr lang="en-US" sz="2000" dirty="0">
              <a:solidFill>
                <a:srgbClr val="000000"/>
              </a:solidFill>
              <a:latin typeface="Consolas" panose="020B0609020204030204" pitchFamily="49" charset="0"/>
            </a:endParaRPr>
          </a:p>
          <a:p>
            <a:pPr algn="l"/>
            <a:r>
              <a:rPr lang="en-US" sz="2000" dirty="0">
                <a:solidFill>
                  <a:srgbClr val="000000"/>
                </a:solidFill>
                <a:latin typeface="Consolas" panose="020B0609020204030204" pitchFamily="49" charset="0"/>
              </a:rPr>
              <a:t>    }    </a:t>
            </a:r>
          </a:p>
          <a:p>
            <a:pPr algn="l"/>
            <a:r>
              <a:rPr lang="en-US" sz="2000" dirty="0">
                <a:solidFill>
                  <a:srgbClr val="000000"/>
                </a:solidFill>
                <a:latin typeface="Consolas" panose="020B0609020204030204" pitchFamily="49" charset="0"/>
              </a:rPr>
              <a:t>    console.log(</a:t>
            </a:r>
            <a:r>
              <a:rPr lang="en-US" sz="2000" dirty="0">
                <a:solidFill>
                  <a:srgbClr val="A31515"/>
                </a:solidFill>
                <a:latin typeface="Consolas" panose="020B0609020204030204" pitchFamily="49" charset="0"/>
              </a:rPr>
              <a:t>'main done with res ='</a:t>
            </a:r>
            <a:r>
              <a:rPr lang="en-US" sz="2000" dirty="0">
                <a:solidFill>
                  <a:srgbClr val="000000"/>
                </a:solidFill>
                <a:latin typeface="Consolas" panose="020B0609020204030204" pitchFamily="49" charset="0"/>
              </a:rPr>
              <a:t>, res);</a:t>
            </a:r>
          </a:p>
          <a:p>
            <a:pPr algn="l"/>
            <a:r>
              <a:rPr lang="en-US" sz="2000" dirty="0">
                <a:solidFill>
                  <a:srgbClr val="000000"/>
                </a:solidFill>
                <a:latin typeface="Consolas" panose="020B0609020204030204" pitchFamily="49" charset="0"/>
              </a:rPr>
              <a:t>}</a:t>
            </a:r>
          </a:p>
          <a:p>
            <a:pPr algn="l"/>
            <a:br>
              <a:rPr lang="en-US" sz="2000" dirty="0">
                <a:solidFill>
                  <a:srgbClr val="000000"/>
                </a:solidFill>
                <a:latin typeface="Consolas" panose="020B0609020204030204" pitchFamily="49" charset="0"/>
              </a:rPr>
            </a:br>
            <a:r>
              <a:rPr lang="en-US" sz="2000" dirty="0" err="1">
                <a:solidFill>
                  <a:srgbClr val="000000"/>
                </a:solidFill>
                <a:latin typeface="Consolas" panose="020B0609020204030204" pitchFamily="49" charset="0"/>
              </a:rPr>
              <a:t>timeIt</a:t>
            </a:r>
            <a:r>
              <a:rPr lang="en-US" sz="2000" dirty="0">
                <a:solidFill>
                  <a:srgbClr val="000000"/>
                </a:solidFill>
                <a:latin typeface="Consolas" panose="020B0609020204030204" pitchFamily="49" charset="0"/>
              </a:rPr>
              <a:t>(main);</a:t>
            </a:r>
          </a:p>
        </p:txBody>
      </p:sp>
      <p:sp>
        <p:nvSpPr>
          <p:cNvPr id="6" name="TextBox 5">
            <a:extLst>
              <a:ext uri="{FF2B5EF4-FFF2-40B4-BE49-F238E27FC236}">
                <a16:creationId xmlns:a16="http://schemas.microsoft.com/office/drawing/2014/main" id="{78A3314E-5172-5F8E-8896-D7ADF7D3024D}"/>
              </a:ext>
            </a:extLst>
          </p:cNvPr>
          <p:cNvSpPr txBox="1"/>
          <p:nvPr/>
        </p:nvSpPr>
        <p:spPr>
          <a:xfrm>
            <a:off x="5961358" y="4105898"/>
            <a:ext cx="4773698" cy="2250452"/>
          </a:xfrm>
          <a:prstGeom prst="rect">
            <a:avLst/>
          </a:prstGeom>
          <a:solidFill>
            <a:schemeClr val="bg1">
              <a:alpha val="9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tryCatchExample.ts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a:solidFill>
                  <a:schemeClr val="tx1"/>
                </a:solidFill>
                <a:latin typeface="Verdana" panose="020B0604030504040204" pitchFamily="34" charset="0"/>
                <a:ea typeface="Verdana" panose="020B0604030504040204" pitchFamily="34" charset="0"/>
              </a:rPr>
              <a:t>Error occurred for request -32</a:t>
            </a:r>
          </a:p>
          <a:p>
            <a:pPr algn="l"/>
            <a:r>
              <a:rPr lang="en-US" sz="2000" dirty="0">
                <a:solidFill>
                  <a:schemeClr val="tx1"/>
                </a:solidFill>
                <a:latin typeface="Verdana" panose="020B0604030504040204" pitchFamily="34" charset="0"/>
                <a:ea typeface="Verdana" panose="020B0604030504040204" pitchFamily="34" charset="0"/>
              </a:rPr>
              <a:t>main done with res = 0        </a:t>
            </a:r>
          </a:p>
          <a:p>
            <a:pPr algn="l"/>
            <a:r>
              <a:rPr lang="en-US" sz="2000" dirty="0">
                <a:solidFill>
                  <a:schemeClr val="tx1"/>
                </a:solidFill>
                <a:latin typeface="Verdana" panose="020B0604030504040204" pitchFamily="34" charset="0"/>
                <a:ea typeface="Verdana" panose="020B0604030504040204" pitchFamily="34" charset="0"/>
              </a:rPr>
              <a:t>1007.52 msec</a:t>
            </a:r>
          </a:p>
        </p:txBody>
      </p:sp>
    </p:spTree>
    <p:extLst>
      <p:ext uri="{BB962C8B-B14F-4D97-AF65-F5344CB8AC3E}">
        <p14:creationId xmlns:p14="http://schemas.microsoft.com/office/powerpoint/2010/main" val="20450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0D8D-8532-DA86-A683-B1C203EACE32}"/>
              </a:ext>
            </a:extLst>
          </p:cNvPr>
          <p:cNvSpPr>
            <a:spLocks noGrp="1"/>
          </p:cNvSpPr>
          <p:nvPr>
            <p:ph type="title"/>
          </p:nvPr>
        </p:nvSpPr>
        <p:spPr/>
        <p:txBody>
          <a:bodyPr/>
          <a:lstStyle/>
          <a:p>
            <a:r>
              <a:rPr lang="en-US" dirty="0"/>
              <a:t>Pattern for testing an async function</a:t>
            </a:r>
          </a:p>
        </p:txBody>
      </p:sp>
      <p:sp>
        <p:nvSpPr>
          <p:cNvPr id="3" name="Slide Number Placeholder 2">
            <a:extLst>
              <a:ext uri="{FF2B5EF4-FFF2-40B4-BE49-F238E27FC236}">
                <a16:creationId xmlns:a16="http://schemas.microsoft.com/office/drawing/2014/main" id="{64699641-A0C9-C405-C80C-41C087A6B2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5" name="TextBox 4">
            <a:extLst>
              <a:ext uri="{FF2B5EF4-FFF2-40B4-BE49-F238E27FC236}">
                <a16:creationId xmlns:a16="http://schemas.microsoft.com/office/drawing/2014/main" id="{560A18AA-69C5-D290-77BA-EC0C2600C77F}"/>
              </a:ext>
            </a:extLst>
          </p:cNvPr>
          <p:cNvSpPr txBox="1"/>
          <p:nvPr/>
        </p:nvSpPr>
        <p:spPr>
          <a:xfrm>
            <a:off x="838200" y="1532631"/>
            <a:ext cx="10515600" cy="550920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import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6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fakeRequest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6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from</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fakeRequest.ts</a:t>
            </a:r>
            <a:r>
              <a:rPr kumimoji="0" lang="en-US" sz="16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endPar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import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6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describe</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expect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test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from</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vitest</a:t>
            </a:r>
            <a:r>
              <a:rPr kumimoji="0" lang="en-US" sz="16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endPar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endPar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err="1">
                <a:ln>
                  <a:noFill/>
                </a:ln>
                <a:solidFill>
                  <a:srgbClr val="008000"/>
                </a:solidFill>
                <a:effectLst/>
                <a:uLnTx/>
                <a:uFillTx/>
                <a:latin typeface="Consolas" panose="020B0609020204030204" pitchFamily="49" charset="0"/>
                <a:ea typeface="+mn-ea"/>
                <a:cs typeface="+mn-cs"/>
                <a:sym typeface="Helvetica Neue"/>
              </a:rPr>
              <a:t>fakeRequest</a:t>
            </a:r>
            <a:r>
              <a:rPr kumimoji="0" lang="en-US" sz="1600" b="0" i="0" u="none" strike="noStrike" kern="0" cap="none" spc="0" normalizeH="0" baseline="0" noProof="0" dirty="0">
                <a:ln>
                  <a:noFill/>
                </a:ln>
                <a:solidFill>
                  <a:srgbClr val="008000"/>
                </a:solidFill>
                <a:effectLst/>
                <a:uLnTx/>
                <a:uFillTx/>
                <a:latin typeface="Consolas" panose="020B0609020204030204" pitchFamily="49" charset="0"/>
                <a:ea typeface="+mn-ea"/>
                <a:cs typeface="+mn-cs"/>
                <a:sym typeface="Helvetica Neue"/>
              </a:rPr>
              <a:t> should make a network request using </a:t>
            </a:r>
            <a:r>
              <a:rPr kumimoji="0" lang="en-US" sz="1600" b="0" i="0" u="none" strike="noStrike" kern="0" cap="none" spc="0" normalizeH="0" baseline="0" noProof="0" dirty="0" err="1">
                <a:ln>
                  <a:noFill/>
                </a:ln>
                <a:solidFill>
                  <a:srgbClr val="008000"/>
                </a:solidFill>
                <a:effectLst/>
                <a:uLnTx/>
                <a:uFillTx/>
                <a:latin typeface="Consolas" panose="020B0609020204030204" pitchFamily="49" charset="0"/>
                <a:ea typeface="+mn-ea"/>
                <a:cs typeface="+mn-cs"/>
                <a:sym typeface="Helvetica Neue"/>
              </a:rPr>
              <a:t>myFetch</a:t>
            </a:r>
            <a:endPar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Consolas" panose="020B0609020204030204" pitchFamily="49" charset="0"/>
                <a:ea typeface="+mn-ea"/>
                <a:cs typeface="+mn-cs"/>
                <a:sym typeface="Helvetica Neue"/>
              </a:rPr>
              <a:t>// and then returns n + 1</a:t>
            </a:r>
            <a:endPar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endPar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describe</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fakeRequest</a:t>
            </a:r>
            <a:r>
              <a:rPr kumimoji="0" lang="en-US" sz="16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6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=&gt;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test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fakeRequest</a:t>
            </a:r>
            <a:r>
              <a:rPr kumimoji="0" lang="en-US" sz="16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 should return its argument + 1 (await/expect)'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async</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6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=&gt;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err="1">
                <a:ln>
                  <a:noFill/>
                </a:ln>
                <a:solidFill>
                  <a:srgbClr val="0070C1"/>
                </a:solidFill>
                <a:effectLst/>
                <a:uLnTx/>
                <a:uFillTx/>
                <a:latin typeface="Consolas" panose="020B0609020204030204" pitchFamily="49" charset="0"/>
                <a:ea typeface="+mn-ea"/>
                <a:cs typeface="+mn-cs"/>
                <a:sym typeface="Helvetica Neue"/>
              </a:rPr>
              <a:t>expect</a:t>
            </a:r>
            <a:r>
              <a:rPr kumimoji="0" lang="en-US" sz="16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assertions</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await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expect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fakeRequest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100</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resolves</a:t>
            </a:r>
            <a:r>
              <a:rPr kumimoji="0" lang="en-US" sz="16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toEqual</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101</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endPar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test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fakeRequest</a:t>
            </a:r>
            <a:r>
              <a:rPr kumimoji="0" lang="en-US" sz="16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 should return its argument + 1 (expect/await)'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async</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6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=&gt;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err="1">
                <a:ln>
                  <a:noFill/>
                </a:ln>
                <a:solidFill>
                  <a:srgbClr val="0070C1"/>
                </a:solidFill>
                <a:effectLst/>
                <a:uLnTx/>
                <a:uFillTx/>
                <a:latin typeface="Consolas" panose="020B0609020204030204" pitchFamily="49" charset="0"/>
                <a:ea typeface="+mn-ea"/>
                <a:cs typeface="+mn-cs"/>
                <a:sym typeface="Helvetica Neue"/>
              </a:rPr>
              <a:t>expect</a:t>
            </a:r>
            <a:r>
              <a:rPr kumimoji="0" lang="en-US" sz="16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assertions</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expect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await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6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fakeRequest</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7</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toEqual</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6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8</a:t>
            </a: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endParaRPr kumimoji="0" lang="en-US" sz="16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p:txBody>
      </p:sp>
      <p:sp>
        <p:nvSpPr>
          <p:cNvPr id="4" name="Rectangle: Rounded Corners 3">
            <a:extLst>
              <a:ext uri="{FF2B5EF4-FFF2-40B4-BE49-F238E27FC236}">
                <a16:creationId xmlns:a16="http://schemas.microsoft.com/office/drawing/2014/main" id="{915E4C98-57FC-EAD8-7E9D-5CC1781AD506}"/>
              </a:ext>
            </a:extLst>
          </p:cNvPr>
          <p:cNvSpPr/>
          <p:nvPr/>
        </p:nvSpPr>
        <p:spPr>
          <a:xfrm>
            <a:off x="6936849" y="1909913"/>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Calibri" panose="020F0502020204030204"/>
                <a:ea typeface="+mn-ea"/>
                <a:cs typeface="+mn-cs"/>
                <a:sym typeface="Helvetica Neue"/>
              </a:rPr>
              <a:t>src</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sym typeface="Helvetica Neue"/>
              </a:rPr>
              <a:t>/Slides/</a:t>
            </a:r>
            <a:r>
              <a:rPr kumimoji="0" lang="en-US" sz="2400" b="0" i="0" u="none" strike="noStrike" kern="0" cap="none" spc="0" normalizeH="0" baseline="0" noProof="0" dirty="0" err="1">
                <a:ln>
                  <a:noFill/>
                </a:ln>
                <a:solidFill>
                  <a:prstClr val="black"/>
                </a:solidFill>
                <a:effectLst/>
                <a:uLnTx/>
                <a:uFillTx/>
                <a:latin typeface="Calibri" panose="020F0502020204030204"/>
                <a:ea typeface="+mn-ea"/>
                <a:cs typeface="+mn-cs"/>
                <a:sym typeface="Helvetica Neue"/>
              </a:rPr>
              <a:t>example.test.ts</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664983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4E23-6B1E-6DA9-43DE-D4AB6B804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7287F-F13F-EB1E-780C-93A76182EF32}"/>
              </a:ext>
            </a:extLst>
          </p:cNvPr>
          <p:cNvSpPr>
            <a:spLocks noGrp="1"/>
          </p:cNvSpPr>
          <p:nvPr>
            <p:ph type="title"/>
          </p:nvPr>
        </p:nvSpPr>
        <p:spPr/>
        <p:txBody>
          <a:bodyPr/>
          <a:lstStyle/>
          <a:p>
            <a:r>
              <a:rPr lang="en-US" dirty="0" err="1"/>
              <a:t>AntiPattern</a:t>
            </a:r>
            <a:r>
              <a:rPr lang="en-US" dirty="0"/>
              <a:t> 1: </a:t>
            </a:r>
            <a:r>
              <a:rPr lang="en-US" dirty="0" err="1"/>
              <a:t>un</a:t>
            </a:r>
            <a:r>
              <a:rPr lang="en-US" b="1" dirty="0" err="1"/>
              <a:t>await</a:t>
            </a:r>
            <a:r>
              <a:rPr lang="en-US" dirty="0" err="1"/>
              <a:t>ed</a:t>
            </a:r>
            <a:r>
              <a:rPr lang="en-US" dirty="0"/>
              <a:t> promise</a:t>
            </a:r>
          </a:p>
        </p:txBody>
      </p:sp>
      <p:sp>
        <p:nvSpPr>
          <p:cNvPr id="3" name="Slide Number Placeholder 2">
            <a:extLst>
              <a:ext uri="{FF2B5EF4-FFF2-40B4-BE49-F238E27FC236}">
                <a16:creationId xmlns:a16="http://schemas.microsoft.com/office/drawing/2014/main" id="{4F4B96EB-0B11-E398-A048-10591D4A8A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A3B20F1-3798-4B90-66E0-29F929CC20B9}"/>
              </a:ext>
            </a:extLst>
          </p:cNvPr>
          <p:cNvSpPr txBox="1"/>
          <p:nvPr/>
        </p:nvSpPr>
        <p:spPr>
          <a:xfrm>
            <a:off x="838200" y="1713651"/>
            <a:ext cx="9921240" cy="600164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8000"/>
                </a:solidFill>
                <a:effectLst/>
                <a:latin typeface="Consolas" panose="020B0609020204030204" pitchFamily="49" charset="0"/>
              </a:rPr>
              <a:t>// </a:t>
            </a:r>
            <a:r>
              <a:rPr lang="en-US" sz="2000" b="0" dirty="0" err="1">
                <a:solidFill>
                  <a:srgbClr val="008000"/>
                </a:solidFill>
                <a:effectLst/>
                <a:latin typeface="Consolas" panose="020B0609020204030204" pitchFamily="49" charset="0"/>
              </a:rPr>
              <a:t>fakeRequest</a:t>
            </a:r>
            <a:r>
              <a:rPr lang="en-US" sz="2000" b="0" dirty="0">
                <a:solidFill>
                  <a:srgbClr val="008000"/>
                </a:solidFill>
                <a:effectLst/>
                <a:latin typeface="Consolas" panose="020B0609020204030204" pitchFamily="49" charset="0"/>
              </a:rPr>
              <a:t>(n) is an async that waits for 1 second and then </a:t>
            </a:r>
          </a:p>
          <a:p>
            <a:pPr algn="l"/>
            <a:r>
              <a:rPr lang="en-US" sz="2000" b="0" dirty="0">
                <a:solidFill>
                  <a:srgbClr val="008000"/>
                </a:solidFill>
                <a:effectLst/>
                <a:latin typeface="Consolas" panose="020B0609020204030204" pitchFamily="49" charset="0"/>
              </a:rPr>
              <a:t>// resolves with the number n+10</a:t>
            </a:r>
            <a:endParaRPr lang="en-US" sz="2000" b="0" dirty="0">
              <a:solidFill>
                <a:srgbClr val="000000"/>
              </a:solidFill>
              <a:effectLst/>
              <a:latin typeface="Consolas" panose="020B0609020204030204" pitchFamily="49" charset="0"/>
            </a:endParaRPr>
          </a:p>
          <a:p>
            <a:pPr algn="l"/>
            <a:r>
              <a:rPr lang="en-US" sz="2000" dirty="0">
                <a:solidFill>
                  <a:srgbClr val="0000FF"/>
                </a:solidFill>
                <a:latin typeface="Consolas" panose="020B0609020204030204" pitchFamily="49" charset="0"/>
              </a:rPr>
              <a:t>import </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FF"/>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timeIt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main()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request = </a:t>
            </a:r>
            <a:r>
              <a:rPr lang="en-US" sz="2000" b="0" dirty="0">
                <a:solidFill>
                  <a:srgbClr val="098658"/>
                </a:solidFill>
                <a:effectLst/>
                <a:latin typeface="Consolas" panose="020B0609020204030204" pitchFamily="49" charset="0"/>
              </a:rPr>
              <a:t>32</a:t>
            </a: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 =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(request);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request</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done'</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(main)</a:t>
            </a:r>
          </a:p>
          <a:p>
            <a:pPr algn="l"/>
            <a:br>
              <a:rPr lang="en-US" sz="3200" b="0" dirty="0">
                <a:solidFill>
                  <a:srgbClr val="000000"/>
                </a:solidFill>
                <a:effectLst/>
                <a:latin typeface="Consolas" panose="020B0609020204030204" pitchFamily="49" charset="0"/>
              </a:rPr>
            </a:br>
            <a:br>
              <a:rPr lang="en-US" sz="32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a:p>
            <a:pPr algn="l"/>
            <a:endParaRPr lang="en-US" sz="2000" b="0" dirty="0">
              <a:solidFill>
                <a:srgbClr val="000000"/>
              </a:solidFill>
              <a:effectLst/>
              <a:latin typeface="Consolas" panose="020B0609020204030204" pitchFamily="49" charset="0"/>
            </a:endParaRPr>
          </a:p>
        </p:txBody>
      </p:sp>
      <p:sp>
        <p:nvSpPr>
          <p:cNvPr id="11" name="Rectangle: Rounded Corners 10">
            <a:extLst>
              <a:ext uri="{FF2B5EF4-FFF2-40B4-BE49-F238E27FC236}">
                <a16:creationId xmlns:a16="http://schemas.microsoft.com/office/drawing/2014/main" id="{6A6B5414-BFCC-277C-2680-A68D9807DB6C}"/>
              </a:ext>
            </a:extLst>
          </p:cNvPr>
          <p:cNvSpPr/>
          <p:nvPr/>
        </p:nvSpPr>
        <p:spPr>
          <a:xfrm>
            <a:off x="5102070" y="136525"/>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oneRequestNoAwait.ts</a:t>
            </a:r>
            <a:endParaRPr lang="en-US" sz="2400" dirty="0">
              <a:solidFill>
                <a:schemeClr val="tx1"/>
              </a:solidFill>
            </a:endParaRPr>
          </a:p>
        </p:txBody>
      </p:sp>
      <p:sp>
        <p:nvSpPr>
          <p:cNvPr id="4" name="TextBox 3">
            <a:extLst>
              <a:ext uri="{FF2B5EF4-FFF2-40B4-BE49-F238E27FC236}">
                <a16:creationId xmlns:a16="http://schemas.microsoft.com/office/drawing/2014/main" id="{66E8FBED-B605-FC27-1D00-D9868FABB613}"/>
              </a:ext>
            </a:extLst>
          </p:cNvPr>
          <p:cNvSpPr txBox="1"/>
          <p:nvPr/>
        </p:nvSpPr>
        <p:spPr>
          <a:xfrm>
            <a:off x="6096000" y="3920951"/>
            <a:ext cx="5899485" cy="2638592"/>
          </a:xfrm>
          <a:prstGeom prst="rect">
            <a:avLst/>
          </a:prstGeom>
          <a:solidFill>
            <a:schemeClr val="bg1">
              <a:alpha val="9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node </a:t>
            </a:r>
            <a:r>
              <a:rPr lang="en-US" sz="2000" dirty="0" err="1">
                <a:solidFill>
                  <a:schemeClr val="tx1"/>
                </a:solidFill>
                <a:latin typeface="Verdana" panose="020B0604030504040204" pitchFamily="34" charset="0"/>
                <a:ea typeface="Verdana" panose="020B0604030504040204" pitchFamily="34" charset="0"/>
              </a:rPr>
              <a:t>oneRequestNoAwait.ts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(32) returned: [object Promise]</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2.64 msec</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p:txBody>
      </p:sp>
    </p:spTree>
    <p:extLst>
      <p:ext uri="{BB962C8B-B14F-4D97-AF65-F5344CB8AC3E}">
        <p14:creationId xmlns:p14="http://schemas.microsoft.com/office/powerpoint/2010/main" val="32829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6B3A9-1CA3-D434-E3DD-4F382E289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D8002-1C99-EC9F-DA70-F0E3169E1549}"/>
              </a:ext>
            </a:extLst>
          </p:cNvPr>
          <p:cNvSpPr>
            <a:spLocks noGrp="1"/>
          </p:cNvSpPr>
          <p:nvPr>
            <p:ph type="title"/>
          </p:nvPr>
        </p:nvSpPr>
        <p:spPr/>
        <p:txBody>
          <a:bodyPr/>
          <a:lstStyle/>
          <a:p>
            <a:r>
              <a:rPr lang="en-US" dirty="0"/>
              <a:t>What just happened?</a:t>
            </a:r>
          </a:p>
        </p:txBody>
      </p:sp>
      <p:sp>
        <p:nvSpPr>
          <p:cNvPr id="3" name="Slide Number Placeholder 2">
            <a:extLst>
              <a:ext uri="{FF2B5EF4-FFF2-40B4-BE49-F238E27FC236}">
                <a16:creationId xmlns:a16="http://schemas.microsoft.com/office/drawing/2014/main" id="{BC30DBE3-1B9B-4F46-5CEB-C4AA88A8E6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1F02AF-8DE3-DFC5-F033-2E405B803472}"/>
              </a:ext>
            </a:extLst>
          </p:cNvPr>
          <p:cNvSpPr txBox="1"/>
          <p:nvPr/>
        </p:nvSpPr>
        <p:spPr>
          <a:xfrm>
            <a:off x="6990347" y="105223"/>
            <a:ext cx="4363453" cy="1584363"/>
          </a:xfrm>
          <a:prstGeom prst="rect">
            <a:avLst/>
          </a:prstGeom>
          <a:solidFill>
            <a:schemeClr val="bg1">
              <a:alpha val="9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rmAutofit fontScale="62500" lnSpcReduction="20000"/>
          </a:bodyPr>
          <a:lstStyle/>
          <a:p>
            <a:pPr algn="l">
              <a:lnSpc>
                <a:spcPct val="120000"/>
              </a:lnSpc>
            </a:pPr>
            <a:r>
              <a:rPr lang="en-US" sz="2000" dirty="0">
                <a:solidFill>
                  <a:srgbClr val="7030A0"/>
                </a:solidFill>
                <a:latin typeface="Verdana" panose="020B0604030504040204" pitchFamily="34" charset="0"/>
                <a:ea typeface="Verdana" panose="020B0604030504040204" pitchFamily="34" charset="0"/>
              </a:rPr>
              <a:t>$ node </a:t>
            </a:r>
            <a:r>
              <a:rPr lang="en-US" sz="2000" dirty="0" err="1">
                <a:solidFill>
                  <a:srgbClr val="7030A0"/>
                </a:solidFill>
                <a:latin typeface="Verdana" panose="020B0604030504040204" pitchFamily="34" charset="0"/>
                <a:ea typeface="Verdana" panose="020B0604030504040204" pitchFamily="34" charset="0"/>
              </a:rPr>
              <a:t>oneRequestNoAwait.ts</a:t>
            </a:r>
            <a:r>
              <a:rPr lang="en-US" sz="2000" dirty="0">
                <a:solidFill>
                  <a:srgbClr val="7030A0"/>
                </a:solidFill>
                <a:latin typeface="Verdana" panose="020B0604030504040204" pitchFamily="34" charset="0"/>
                <a:ea typeface="Verdana" panose="020B0604030504040204" pitchFamily="34" charset="0"/>
              </a:rPr>
              <a:t> </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main started</a:t>
            </a:r>
          </a:p>
          <a:p>
            <a:pPr algn="l">
              <a:lnSpc>
                <a:spcPct val="120000"/>
              </a:lnSpc>
            </a:pPr>
            <a:r>
              <a:rPr lang="en-US" sz="2000" dirty="0" err="1">
                <a:solidFill>
                  <a:srgbClr val="7030A0"/>
                </a:solidFill>
                <a:latin typeface="Verdana" panose="020B0604030504040204" pitchFamily="34" charset="0"/>
                <a:ea typeface="Verdana" panose="020B0604030504040204" pitchFamily="34" charset="0"/>
              </a:rPr>
              <a:t>fakeRequest</a:t>
            </a:r>
            <a:r>
              <a:rPr lang="en-US" sz="2000" dirty="0">
                <a:solidFill>
                  <a:srgbClr val="7030A0"/>
                </a:solidFill>
                <a:latin typeface="Verdana" panose="020B0604030504040204" pitchFamily="34" charset="0"/>
                <a:ea typeface="Verdana" panose="020B0604030504040204" pitchFamily="34" charset="0"/>
              </a:rPr>
              <a:t>(32) returned: [object Promise]</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main done</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2.64 msec</a:t>
            </a:r>
          </a:p>
          <a:p>
            <a:pPr algn="l">
              <a:lnSpc>
                <a:spcPct val="120000"/>
              </a:lnSpc>
            </a:pPr>
            <a:r>
              <a:rPr lang="en-US" sz="2000" dirty="0" err="1">
                <a:solidFill>
                  <a:srgbClr val="7030A0"/>
                </a:solidFill>
                <a:latin typeface="Verdana" panose="020B0604030504040204" pitchFamily="34" charset="0"/>
                <a:ea typeface="Verdana" panose="020B0604030504040204" pitchFamily="34" charset="0"/>
              </a:rPr>
              <a:t>fakeRequest</a:t>
            </a:r>
            <a:r>
              <a:rPr lang="en-US" sz="2000" dirty="0">
                <a:solidFill>
                  <a:srgbClr val="7030A0"/>
                </a:solidFill>
                <a:latin typeface="Verdana" panose="020B0604030504040204" pitchFamily="34" charset="0"/>
                <a:ea typeface="Verdana" panose="020B0604030504040204" pitchFamily="34" charset="0"/>
              </a:rPr>
              <a:t> received request: 32</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time passes....</a:t>
            </a:r>
          </a:p>
        </p:txBody>
      </p:sp>
      <p:sp>
        <p:nvSpPr>
          <p:cNvPr id="5" name="TextBox 4">
            <a:extLst>
              <a:ext uri="{FF2B5EF4-FFF2-40B4-BE49-F238E27FC236}">
                <a16:creationId xmlns:a16="http://schemas.microsoft.com/office/drawing/2014/main" id="{C1E0BC84-B015-CBC7-53DD-85AF8C21B367}"/>
              </a:ext>
            </a:extLst>
          </p:cNvPr>
          <p:cNvSpPr txBox="1"/>
          <p:nvPr/>
        </p:nvSpPr>
        <p:spPr>
          <a:xfrm>
            <a:off x="657726" y="1556867"/>
            <a:ext cx="8414085" cy="4214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main() called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a:t>
            </a:r>
          </a:p>
          <a:p>
            <a:pPr marL="457200" indent="-457200" algn="l">
              <a:buFont typeface="+mj-lt"/>
              <a:buAutoNum type="arabicPeriod"/>
            </a:pP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created a unit of work (a Promise), and told the runtime to run it sometime or other. </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Normally, we wouldn't see the actual value returned by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because we'd just wait for the unit of work to run before proceeding.</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But here, we didn't wait-- we just took the value returned by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the Promise-- and printed it.  </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We finished our current unit of work, printing "main done", which informed the runtime that we were done.</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The runtime then looked around for another unit of work to do.  In this case, it found the unit of work created by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and ran it, printing the last two lines</a:t>
            </a:r>
          </a:p>
        </p:txBody>
      </p:sp>
    </p:spTree>
    <p:extLst>
      <p:ext uri="{BB962C8B-B14F-4D97-AF65-F5344CB8AC3E}">
        <p14:creationId xmlns:p14="http://schemas.microsoft.com/office/powerpoint/2010/main" val="2157449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A55D-2528-DCB5-09F8-7CC2682A46CF}"/>
              </a:ext>
            </a:extLst>
          </p:cNvPr>
          <p:cNvSpPr>
            <a:spLocks noGrp="1"/>
          </p:cNvSpPr>
          <p:nvPr>
            <p:ph type="title"/>
          </p:nvPr>
        </p:nvSpPr>
        <p:spPr/>
        <p:txBody>
          <a:bodyPr/>
          <a:lstStyle/>
          <a:p>
            <a:r>
              <a:rPr lang="en-US" dirty="0"/>
              <a:t>Wow! That was complicated!</a:t>
            </a:r>
          </a:p>
        </p:txBody>
      </p:sp>
      <p:sp>
        <p:nvSpPr>
          <p:cNvPr id="6" name="Content Placeholder 5">
            <a:extLst>
              <a:ext uri="{FF2B5EF4-FFF2-40B4-BE49-F238E27FC236}">
                <a16:creationId xmlns:a16="http://schemas.microsoft.com/office/drawing/2014/main" id="{6EEDDBC3-3476-1D23-E440-67C32968B092}"/>
              </a:ext>
            </a:extLst>
          </p:cNvPr>
          <p:cNvSpPr>
            <a:spLocks noGrp="1"/>
          </p:cNvSpPr>
          <p:nvPr>
            <p:ph idx="1"/>
          </p:nvPr>
        </p:nvSpPr>
        <p:spPr/>
        <p:txBody>
          <a:bodyPr/>
          <a:lstStyle/>
          <a:p>
            <a:pPr>
              <a:lnSpc>
                <a:spcPct val="100000"/>
              </a:lnSpc>
            </a:pPr>
            <a:r>
              <a:rPr lang="en-US" dirty="0"/>
              <a:t>We try to make our code easy to understand.</a:t>
            </a:r>
          </a:p>
          <a:p>
            <a:pPr>
              <a:lnSpc>
                <a:spcPct val="100000"/>
              </a:lnSpc>
            </a:pPr>
            <a:r>
              <a:rPr lang="en-US" dirty="0"/>
              <a:t>That's why it's an </a:t>
            </a:r>
            <a:r>
              <a:rPr lang="en-US" dirty="0">
                <a:solidFill>
                  <a:srgbClr val="FF0000"/>
                </a:solidFill>
              </a:rPr>
              <a:t>anti</a:t>
            </a:r>
            <a:r>
              <a:rPr lang="en-US" dirty="0"/>
              <a:t>pattern.</a:t>
            </a:r>
          </a:p>
          <a:p>
            <a:pPr>
              <a:lnSpc>
                <a:spcPct val="100000"/>
              </a:lnSpc>
            </a:pPr>
            <a:r>
              <a:rPr lang="en-US" dirty="0"/>
              <a:t>Luckily, in real code we don't need to do this very often</a:t>
            </a:r>
          </a:p>
          <a:p>
            <a:endParaRPr lang="en-US" dirty="0"/>
          </a:p>
        </p:txBody>
      </p:sp>
      <p:sp>
        <p:nvSpPr>
          <p:cNvPr id="3" name="Slide Number Placeholder 2">
            <a:extLst>
              <a:ext uri="{FF2B5EF4-FFF2-40B4-BE49-F238E27FC236}">
                <a16:creationId xmlns:a16="http://schemas.microsoft.com/office/drawing/2014/main" id="{1791E4EA-E058-8ADA-00B7-04A93F5326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FF1AD36-E6AA-5734-DC40-263724AC25F6}"/>
              </a:ext>
            </a:extLst>
          </p:cNvPr>
          <p:cNvSpPr txBox="1"/>
          <p:nvPr/>
        </p:nvSpPr>
        <p:spPr>
          <a:xfrm>
            <a:off x="1603207" y="2243753"/>
            <a:ext cx="6093994" cy="27699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is complicated (which is why it's an antipattern).  Here's what happened:</a:t>
            </a:r>
          </a:p>
        </p:txBody>
      </p:sp>
    </p:spTree>
    <p:extLst>
      <p:ext uri="{BB962C8B-B14F-4D97-AF65-F5344CB8AC3E}">
        <p14:creationId xmlns:p14="http://schemas.microsoft.com/office/powerpoint/2010/main" val="908375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3C71-F774-1710-A3D1-D12E7FEC9D88}"/>
              </a:ext>
            </a:extLst>
          </p:cNvPr>
          <p:cNvSpPr>
            <a:spLocks noGrp="1"/>
          </p:cNvSpPr>
          <p:nvPr>
            <p:ph type="title"/>
          </p:nvPr>
        </p:nvSpPr>
        <p:spPr/>
        <p:txBody>
          <a:bodyPr/>
          <a:lstStyle/>
          <a:p>
            <a:r>
              <a:rPr lang="en-US" dirty="0" err="1"/>
              <a:t>AntiPattern</a:t>
            </a:r>
            <a:r>
              <a:rPr lang="en-US" dirty="0"/>
              <a:t> 2: Side-effect before </a:t>
            </a:r>
            <a:r>
              <a:rPr lang="en-US" b="1" dirty="0"/>
              <a:t>await</a:t>
            </a:r>
          </a:p>
        </p:txBody>
      </p:sp>
      <p:sp>
        <p:nvSpPr>
          <p:cNvPr id="4" name="Slide Number Placeholder 3">
            <a:extLst>
              <a:ext uri="{FF2B5EF4-FFF2-40B4-BE49-F238E27FC236}">
                <a16:creationId xmlns:a16="http://schemas.microsoft.com/office/drawing/2014/main" id="{A9E8AE3D-F9F1-A80A-92FB-EF7AA9EA5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5DB45DA-C721-39D6-8D2B-F673BB783A5B}"/>
              </a:ext>
            </a:extLst>
          </p:cNvPr>
          <p:cNvSpPr/>
          <p:nvPr/>
        </p:nvSpPr>
        <p:spPr>
          <a:xfrm>
            <a:off x="1290145" y="2912564"/>
            <a:ext cx="7223234" cy="480302"/>
          </a:xfrm>
          <a:prstGeom prst="rect">
            <a:avLst/>
          </a:prstGeom>
          <a:solidFill>
            <a:schemeClr val="accent1">
              <a:lumMod val="40000"/>
              <a:lumOff val="60000"/>
              <a:alpha val="8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1" name="TextBox 10">
            <a:extLst>
              <a:ext uri="{FF2B5EF4-FFF2-40B4-BE49-F238E27FC236}">
                <a16:creationId xmlns:a16="http://schemas.microsoft.com/office/drawing/2014/main" id="{04A70C4F-62DF-3B99-2AD2-351E24CA15D7}"/>
              </a:ext>
            </a:extLst>
          </p:cNvPr>
          <p:cNvSpPr txBox="1"/>
          <p:nvPr/>
        </p:nvSpPr>
        <p:spPr>
          <a:xfrm>
            <a:off x="764627" y="1955052"/>
            <a:ext cx="703142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f()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'f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g();</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'f done'</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g()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'g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32</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(32)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a:t>
            </a:r>
          </a:p>
        </p:txBody>
      </p:sp>
      <p:sp>
        <p:nvSpPr>
          <p:cNvPr id="12" name="Rectangle 11">
            <a:extLst>
              <a:ext uri="{FF2B5EF4-FFF2-40B4-BE49-F238E27FC236}">
                <a16:creationId xmlns:a16="http://schemas.microsoft.com/office/drawing/2014/main" id="{5A643412-0F84-C000-DE6A-D0FF1D40B3B6}"/>
              </a:ext>
            </a:extLst>
          </p:cNvPr>
          <p:cNvSpPr/>
          <p:nvPr/>
        </p:nvSpPr>
        <p:spPr>
          <a:xfrm>
            <a:off x="1387366" y="4723007"/>
            <a:ext cx="7223234" cy="480302"/>
          </a:xfrm>
          <a:prstGeom prst="rect">
            <a:avLst/>
          </a:prstGeom>
          <a:solidFill>
            <a:schemeClr val="accent4">
              <a:lumMod val="20000"/>
              <a:lumOff val="80000"/>
              <a:alpha val="8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3" name="Rectangle 12">
            <a:extLst>
              <a:ext uri="{FF2B5EF4-FFF2-40B4-BE49-F238E27FC236}">
                <a16:creationId xmlns:a16="http://schemas.microsoft.com/office/drawing/2014/main" id="{69F8F9ED-1E90-84ED-40DB-6F66F573A069}"/>
              </a:ext>
            </a:extLst>
          </p:cNvPr>
          <p:cNvSpPr/>
          <p:nvPr/>
        </p:nvSpPr>
        <p:spPr>
          <a:xfrm>
            <a:off x="1290145" y="2193657"/>
            <a:ext cx="7223234" cy="480302"/>
          </a:xfrm>
          <a:prstGeom prst="rect">
            <a:avLst/>
          </a:prstGeom>
          <a:solidFill>
            <a:srgbClr val="92D050">
              <a:alpha val="5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4" name="Rectangle 13">
            <a:extLst>
              <a:ext uri="{FF2B5EF4-FFF2-40B4-BE49-F238E27FC236}">
                <a16:creationId xmlns:a16="http://schemas.microsoft.com/office/drawing/2014/main" id="{DADCBE6A-5839-C307-DF51-AE86B364357F}"/>
              </a:ext>
            </a:extLst>
          </p:cNvPr>
          <p:cNvSpPr/>
          <p:nvPr/>
        </p:nvSpPr>
        <p:spPr>
          <a:xfrm>
            <a:off x="1387366" y="4004100"/>
            <a:ext cx="7223234" cy="480302"/>
          </a:xfrm>
          <a:prstGeom prst="rect">
            <a:avLst/>
          </a:prstGeom>
          <a:solidFill>
            <a:srgbClr val="92D050">
              <a:alpha val="5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7" name="TextBox 16">
            <a:extLst>
              <a:ext uri="{FF2B5EF4-FFF2-40B4-BE49-F238E27FC236}">
                <a16:creationId xmlns:a16="http://schemas.microsoft.com/office/drawing/2014/main" id="{8D977F1E-A97C-B8CF-E7DE-A5F86D0EEA09}"/>
              </a:ext>
            </a:extLst>
          </p:cNvPr>
          <p:cNvSpPr txBox="1"/>
          <p:nvPr/>
        </p:nvSpPr>
        <p:spPr>
          <a:xfrm>
            <a:off x="9611874" y="1520272"/>
            <a:ext cx="2280745" cy="20264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Critical Section #1: no interruption between 'f started' and 'g started'</a:t>
            </a:r>
          </a:p>
        </p:txBody>
      </p:sp>
      <p:cxnSp>
        <p:nvCxnSpPr>
          <p:cNvPr id="19" name="Straight Arrow Connector 18">
            <a:extLst>
              <a:ext uri="{FF2B5EF4-FFF2-40B4-BE49-F238E27FC236}">
                <a16:creationId xmlns:a16="http://schemas.microsoft.com/office/drawing/2014/main" id="{2FF16C3B-13C4-FBCC-428D-E2ABF7C54CA9}"/>
              </a:ext>
            </a:extLst>
          </p:cNvPr>
          <p:cNvCxnSpPr>
            <a:cxnSpLocks/>
            <a:stCxn id="17" idx="1"/>
            <a:endCxn id="13" idx="3"/>
          </p:cNvCxnSpPr>
          <p:nvPr/>
        </p:nvCxnSpPr>
        <p:spPr>
          <a:xfrm flipH="1" flipV="1">
            <a:off x="8513379" y="2433808"/>
            <a:ext cx="1098495" cy="9966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030F6E7-8950-9C0B-4A9F-3CA0E4917395}"/>
              </a:ext>
            </a:extLst>
          </p:cNvPr>
          <p:cNvCxnSpPr>
            <a:cxnSpLocks/>
            <a:stCxn id="17" idx="1"/>
            <a:endCxn id="14" idx="3"/>
          </p:cNvCxnSpPr>
          <p:nvPr/>
        </p:nvCxnSpPr>
        <p:spPr>
          <a:xfrm flipH="1">
            <a:off x="8610600" y="2533476"/>
            <a:ext cx="1001274" cy="1710775"/>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FE75956-8E51-3EF8-4F43-1BE8DD406315}"/>
              </a:ext>
            </a:extLst>
          </p:cNvPr>
          <p:cNvSpPr txBox="1"/>
          <p:nvPr/>
        </p:nvSpPr>
        <p:spPr>
          <a:xfrm>
            <a:off x="9611872" y="4941650"/>
            <a:ext cx="2280745" cy="755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Critical Section #3</a:t>
            </a:r>
          </a:p>
        </p:txBody>
      </p:sp>
      <p:sp>
        <p:nvSpPr>
          <p:cNvPr id="16" name="TextBox 15">
            <a:extLst>
              <a:ext uri="{FF2B5EF4-FFF2-40B4-BE49-F238E27FC236}">
                <a16:creationId xmlns:a16="http://schemas.microsoft.com/office/drawing/2014/main" id="{0E0EC3AF-9A32-5E19-B004-21E263A62094}"/>
              </a:ext>
            </a:extLst>
          </p:cNvPr>
          <p:cNvSpPr txBox="1"/>
          <p:nvPr/>
        </p:nvSpPr>
        <p:spPr>
          <a:xfrm>
            <a:off x="9611874" y="3904471"/>
            <a:ext cx="2280745" cy="755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Critical Section #2</a:t>
            </a:r>
          </a:p>
        </p:txBody>
      </p:sp>
      <p:cxnSp>
        <p:nvCxnSpPr>
          <p:cNvPr id="21" name="Straight Arrow Connector 20">
            <a:extLst>
              <a:ext uri="{FF2B5EF4-FFF2-40B4-BE49-F238E27FC236}">
                <a16:creationId xmlns:a16="http://schemas.microsoft.com/office/drawing/2014/main" id="{AED215FD-9170-E080-D4DD-12C2B4D083F9}"/>
              </a:ext>
            </a:extLst>
          </p:cNvPr>
          <p:cNvCxnSpPr>
            <a:stCxn id="16" idx="1"/>
            <a:endCxn id="5" idx="3"/>
          </p:cNvCxnSpPr>
          <p:nvPr/>
        </p:nvCxnSpPr>
        <p:spPr>
          <a:xfrm flipH="1" flipV="1">
            <a:off x="8513379" y="3152715"/>
            <a:ext cx="1098495" cy="11292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CB49A87-3AD7-A9D0-269F-179C547E0575}"/>
              </a:ext>
            </a:extLst>
          </p:cNvPr>
          <p:cNvCxnSpPr>
            <a:stCxn id="15" idx="1"/>
            <a:endCxn id="12" idx="3"/>
          </p:cNvCxnSpPr>
          <p:nvPr/>
        </p:nvCxnSpPr>
        <p:spPr>
          <a:xfrm flipH="1" flipV="1">
            <a:off x="8610600" y="4963158"/>
            <a:ext cx="1001272" cy="3560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8AB5D2B0-15E9-C482-C678-6929257F17CA}"/>
              </a:ext>
            </a:extLst>
          </p:cNvPr>
          <p:cNvSpPr/>
          <p:nvPr/>
        </p:nvSpPr>
        <p:spPr>
          <a:xfrm>
            <a:off x="8513379" y="176967"/>
            <a:ext cx="3459546"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/Slides/antiPattern2.ts</a:t>
            </a:r>
          </a:p>
        </p:txBody>
      </p:sp>
    </p:spTree>
    <p:extLst>
      <p:ext uri="{BB962C8B-B14F-4D97-AF65-F5344CB8AC3E}">
        <p14:creationId xmlns:p14="http://schemas.microsoft.com/office/powerpoint/2010/main" val="2416323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4DA-4E4F-5F9D-7803-A9EC723C48B4}"/>
              </a:ext>
            </a:extLst>
          </p:cNvPr>
          <p:cNvSpPr>
            <a:spLocks noGrp="1"/>
          </p:cNvSpPr>
          <p:nvPr>
            <p:ph type="title"/>
          </p:nvPr>
        </p:nvSpPr>
        <p:spPr/>
        <p:txBody>
          <a:bodyPr/>
          <a:lstStyle/>
          <a:p>
            <a:r>
              <a:rPr lang="en-US" dirty="0"/>
              <a:t>How does JS Engine make this happen?</a:t>
            </a:r>
          </a:p>
        </p:txBody>
      </p:sp>
      <p:sp>
        <p:nvSpPr>
          <p:cNvPr id="4" name="Slide Number Placeholder 3">
            <a:extLst>
              <a:ext uri="{FF2B5EF4-FFF2-40B4-BE49-F238E27FC236}">
                <a16:creationId xmlns:a16="http://schemas.microsoft.com/office/drawing/2014/main" id="{69CEE083-CBA5-93C3-4C05-768A2B33B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Text Placeholder 3">
            <a:extLst>
              <a:ext uri="{FF2B5EF4-FFF2-40B4-BE49-F238E27FC236}">
                <a16:creationId xmlns:a16="http://schemas.microsoft.com/office/drawing/2014/main" id="{D33806CF-2E13-84B9-7FB1-98121DD0B847}"/>
              </a:ext>
            </a:extLst>
          </p:cNvPr>
          <p:cNvSpPr txBox="1">
            <a:spLocks/>
          </p:cNvSpPr>
          <p:nvPr/>
        </p:nvSpPr>
        <p:spPr>
          <a:xfrm>
            <a:off x="838200" y="1844023"/>
            <a:ext cx="3351707" cy="41249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One Event Loop means that we have single thread of execution</a:t>
            </a:r>
          </a:p>
          <a:p>
            <a:r>
              <a:rPr lang="en-US" dirty="0" err="1"/>
              <a:t>WebAPI</a:t>
            </a:r>
            <a:r>
              <a:rPr lang="en-US" dirty="0"/>
              <a:t> are used for asynchronous tasks</a:t>
            </a:r>
          </a:p>
          <a:p>
            <a:r>
              <a:rPr lang="en-US" dirty="0"/>
              <a:t>Queues are used for “await”-</a:t>
            </a:r>
            <a:r>
              <a:rPr lang="en-US" dirty="0" err="1"/>
              <a:t>ing</a:t>
            </a:r>
            <a:r>
              <a:rPr lang="en-US" dirty="0"/>
              <a:t> tasks</a:t>
            </a:r>
          </a:p>
          <a:p>
            <a:r>
              <a:rPr lang="en-US" dirty="0"/>
              <a:t>When call stack gets empty, event loop picks up tasks from Callback Queue</a:t>
            </a:r>
          </a:p>
        </p:txBody>
      </p:sp>
      <p:pic>
        <p:nvPicPr>
          <p:cNvPr id="23" name="Content Placeholder 22" descr="A diagram of a process&#10;&#10;Description automatically generated">
            <a:extLst>
              <a:ext uri="{FF2B5EF4-FFF2-40B4-BE49-F238E27FC236}">
                <a16:creationId xmlns:a16="http://schemas.microsoft.com/office/drawing/2014/main" id="{49EBE5D3-09A9-6589-D57D-2D3C018F8B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8300" y="1606551"/>
            <a:ext cx="7163893" cy="4362449"/>
          </a:xfrm>
        </p:spPr>
      </p:pic>
    </p:spTree>
    <p:extLst>
      <p:ext uri="{BB962C8B-B14F-4D97-AF65-F5344CB8AC3E}">
        <p14:creationId xmlns:p14="http://schemas.microsoft.com/office/powerpoint/2010/main" val="392950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389F-B6E3-33CA-1849-9E0676038AB2}"/>
              </a:ext>
            </a:extLst>
          </p:cNvPr>
          <p:cNvSpPr>
            <a:spLocks noGrp="1"/>
          </p:cNvSpPr>
          <p:nvPr>
            <p:ph type="title"/>
          </p:nvPr>
        </p:nvSpPr>
        <p:spPr/>
        <p:txBody>
          <a:bodyPr/>
          <a:lstStyle/>
          <a:p>
            <a:r>
              <a:rPr lang="en-US" dirty="0"/>
              <a:t>Why async matters</a:t>
            </a:r>
          </a:p>
        </p:txBody>
      </p:sp>
      <p:sp>
        <p:nvSpPr>
          <p:cNvPr id="3" name="Content Placeholder 2">
            <a:extLst>
              <a:ext uri="{FF2B5EF4-FFF2-40B4-BE49-F238E27FC236}">
                <a16:creationId xmlns:a16="http://schemas.microsoft.com/office/drawing/2014/main" id="{88070A1A-D5FB-DAA5-6568-5B1EA25A543D}"/>
              </a:ext>
            </a:extLst>
          </p:cNvPr>
          <p:cNvSpPr>
            <a:spLocks noGrp="1"/>
          </p:cNvSpPr>
          <p:nvPr>
            <p:ph idx="1"/>
          </p:nvPr>
        </p:nvSpPr>
        <p:spPr/>
        <p:txBody>
          <a:bodyPr/>
          <a:lstStyle/>
          <a:p>
            <a:r>
              <a:rPr lang="en-US" dirty="0"/>
              <a:t>Your browser probably spends 99% of its time waiting</a:t>
            </a:r>
          </a:p>
          <a:p>
            <a:pPr lvl="1"/>
            <a:r>
              <a:rPr lang="en-US" dirty="0"/>
              <a:t>for http requests to return</a:t>
            </a:r>
          </a:p>
          <a:p>
            <a:pPr lvl="1"/>
            <a:r>
              <a:rPr lang="en-US" dirty="0"/>
              <a:t>for database calls to return</a:t>
            </a:r>
          </a:p>
          <a:p>
            <a:r>
              <a:rPr lang="en-US" dirty="0"/>
              <a:t>Wouldn't it be nice if we could use that waiting time for something else?</a:t>
            </a:r>
          </a:p>
          <a:p>
            <a:pPr lvl="1"/>
            <a:r>
              <a:rPr lang="en-US" dirty="0"/>
              <a:t>maybe we have some other http request we could launch</a:t>
            </a:r>
          </a:p>
          <a:p>
            <a:pPr lvl="1"/>
            <a:r>
              <a:rPr lang="en-US" dirty="0"/>
              <a:t>maybe other things (throbbers??)</a:t>
            </a:r>
          </a:p>
          <a:p>
            <a:r>
              <a:rPr lang="en-US" b="1" dirty="0"/>
              <a:t>async</a:t>
            </a:r>
            <a:r>
              <a:rPr lang="en-US" dirty="0"/>
              <a:t> is Typescript's way of handling this</a:t>
            </a:r>
            <a:endParaRPr lang="en-US" b="1" dirty="0"/>
          </a:p>
        </p:txBody>
      </p:sp>
      <p:sp>
        <p:nvSpPr>
          <p:cNvPr id="4" name="Slide Number Placeholder 3">
            <a:extLst>
              <a:ext uri="{FF2B5EF4-FFF2-40B4-BE49-F238E27FC236}">
                <a16:creationId xmlns:a16="http://schemas.microsoft.com/office/drawing/2014/main" id="{D86D2662-16EA-5ECF-41AD-4C591CC22F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063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456871" y="1465627"/>
            <a:ext cx="8958943" cy="3926745"/>
          </a:xfrm>
        </p:spPr>
        <p:txBody>
          <a:bodyPr>
            <a:normAutofit/>
          </a:bodyPr>
          <a:lstStyle/>
          <a:p>
            <a:r>
              <a:rPr lang="en-US" sz="3600" dirty="0">
                <a:solidFill>
                  <a:schemeClr val="accent1">
                    <a:lumMod val="40000"/>
                    <a:lumOff val="60000"/>
                  </a:schemeClr>
                </a:solidFill>
              </a:rPr>
              <a:t>We achieve this goal using two techniques:</a:t>
            </a:r>
            <a:br>
              <a:rPr lang="en-US" sz="3600" dirty="0">
                <a:solidFill>
                  <a:schemeClr val="accent1">
                    <a:lumMod val="40000"/>
                    <a:lumOff val="60000"/>
                  </a:schemeClr>
                </a:solidFill>
              </a:rPr>
            </a:br>
            <a:r>
              <a:rPr lang="en-US" sz="3600" dirty="0">
                <a:solidFill>
                  <a:schemeClr val="accent1">
                    <a:lumMod val="40000"/>
                    <a:lumOff val="60000"/>
                  </a:schemeClr>
                </a:solidFill>
              </a:rPr>
              <a:t> </a:t>
            </a:r>
            <a:br>
              <a:rPr lang="en-US" sz="3600" dirty="0">
                <a:solidFill>
                  <a:schemeClr val="accent1">
                    <a:lumMod val="40000"/>
                    <a:lumOff val="60000"/>
                  </a:schemeClr>
                </a:solidFill>
              </a:rPr>
            </a:br>
            <a:r>
              <a:rPr lang="en-US" sz="3600" dirty="0">
                <a:solidFill>
                  <a:schemeClr val="accent1">
                    <a:lumMod val="40000"/>
                    <a:lumOff val="60000"/>
                  </a:schemeClr>
                </a:solidFill>
              </a:rPr>
              <a:t>1. cooperative multiprocessing </a:t>
            </a:r>
            <a:br>
              <a:rPr lang="en-US" sz="3600" dirty="0">
                <a:solidFill>
                  <a:schemeClr val="accent1">
                    <a:lumMod val="40000"/>
                    <a:lumOff val="60000"/>
                  </a:schemeClr>
                </a:solidFill>
              </a:rPr>
            </a:br>
            <a:r>
              <a:rPr lang="en-US" sz="3600" dirty="0">
                <a:solidFill>
                  <a:schemeClr val="accent1">
                    <a:lumMod val="40000"/>
                    <a:lumOff val="60000"/>
                  </a:schemeClr>
                </a:solidFill>
              </a:rPr>
              <a:t> </a:t>
            </a:r>
            <a:br>
              <a:rPr lang="en-US" sz="3600" dirty="0">
                <a:solidFill>
                  <a:schemeClr val="accent1">
                    <a:lumMod val="40000"/>
                    <a:lumOff val="60000"/>
                  </a:schemeClr>
                </a:solidFill>
              </a:rPr>
            </a:br>
            <a:r>
              <a:rPr lang="en-US" sz="3600" dirty="0">
                <a:solidFill>
                  <a:schemeClr val="accent1">
                    <a:lumMod val="40000"/>
                    <a:lumOff val="60000"/>
                  </a:schemeClr>
                </a:solidFill>
              </a:rPr>
              <a:t>2. </a:t>
            </a:r>
            <a:r>
              <a:rPr lang="en-US" sz="3600" dirty="0">
                <a:solidFill>
                  <a:schemeClr val="accent5">
                    <a:lumMod val="75000"/>
                  </a:schemeClr>
                </a:solidFill>
              </a:rPr>
              <a:t>non-blocking IO </a:t>
            </a:r>
          </a:p>
        </p:txBody>
      </p:sp>
      <p:sp>
        <p:nvSpPr>
          <p:cNvPr id="2" name="Arrow: Left 1">
            <a:extLst>
              <a:ext uri="{FF2B5EF4-FFF2-40B4-BE49-F238E27FC236}">
                <a16:creationId xmlns:a16="http://schemas.microsoft.com/office/drawing/2014/main" id="{54338F1D-8D25-26AB-12F7-6AB5CC1889B6}"/>
              </a:ext>
            </a:extLst>
          </p:cNvPr>
          <p:cNvSpPr/>
          <p:nvPr/>
        </p:nvSpPr>
        <p:spPr>
          <a:xfrm>
            <a:off x="7180035" y="4826277"/>
            <a:ext cx="1787704" cy="365125"/>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4" name="Title 1">
            <a:extLst>
              <a:ext uri="{FF2B5EF4-FFF2-40B4-BE49-F238E27FC236}">
                <a16:creationId xmlns:a16="http://schemas.microsoft.com/office/drawing/2014/main" id="{C2A15C0C-ED91-0841-C6C1-F5B20B479F10}"/>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a:lstStyle>
          <a:p>
            <a:r>
              <a:rPr lang="en-US" sz="3600" dirty="0"/>
              <a:t>But where does the non-blocking IO come from?</a:t>
            </a:r>
          </a:p>
        </p:txBody>
      </p:sp>
      <p:cxnSp>
        <p:nvCxnSpPr>
          <p:cNvPr id="7" name="Straight Connector 6">
            <a:extLst>
              <a:ext uri="{FF2B5EF4-FFF2-40B4-BE49-F238E27FC236}">
                <a16:creationId xmlns:a16="http://schemas.microsoft.com/office/drawing/2014/main" id="{C14AFAB6-0A8A-228F-42BF-62C6AFED3B3B}"/>
              </a:ext>
            </a:extLst>
          </p:cNvPr>
          <p:cNvCxnSpPr/>
          <p:nvPr/>
        </p:nvCxnSpPr>
        <p:spPr>
          <a:xfrm>
            <a:off x="944217" y="1465627"/>
            <a:ext cx="10187609" cy="0"/>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217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7F1B-AB6B-840B-6109-A5F224D49245}"/>
              </a:ext>
            </a:extLst>
          </p:cNvPr>
          <p:cNvSpPr>
            <a:spLocks noGrp="1"/>
          </p:cNvSpPr>
          <p:nvPr>
            <p:ph type="title"/>
          </p:nvPr>
        </p:nvSpPr>
        <p:spPr/>
        <p:txBody>
          <a:bodyPr/>
          <a:lstStyle/>
          <a:p>
            <a:r>
              <a:rPr lang="en-US" dirty="0"/>
              <a:t>Answer: JS/TS has some primitives for starting a non-blocking computation</a:t>
            </a:r>
          </a:p>
        </p:txBody>
      </p:sp>
      <p:sp>
        <p:nvSpPr>
          <p:cNvPr id="3" name="Content Placeholder 2">
            <a:extLst>
              <a:ext uri="{FF2B5EF4-FFF2-40B4-BE49-F238E27FC236}">
                <a16:creationId xmlns:a16="http://schemas.microsoft.com/office/drawing/2014/main" id="{2703E4AB-0914-33F5-4E7F-B4F98687C364}"/>
              </a:ext>
            </a:extLst>
          </p:cNvPr>
          <p:cNvSpPr>
            <a:spLocks noGrp="1"/>
          </p:cNvSpPr>
          <p:nvPr>
            <p:ph idx="1"/>
          </p:nvPr>
        </p:nvSpPr>
        <p:spPr>
          <a:xfrm>
            <a:off x="838200" y="1500160"/>
            <a:ext cx="7977810" cy="4403683"/>
          </a:xfrm>
        </p:spPr>
        <p:txBody>
          <a:bodyPr>
            <a:noAutofit/>
          </a:bodyPr>
          <a:lstStyle/>
          <a:p>
            <a:pPr>
              <a:lnSpc>
                <a:spcPct val="100000"/>
              </a:lnSpc>
            </a:pPr>
            <a:r>
              <a:rPr lang="en-US" sz="1800" dirty="0"/>
              <a:t>These are things like http requests, I/O operations, or timers.</a:t>
            </a:r>
          </a:p>
          <a:p>
            <a:pPr>
              <a:lnSpc>
                <a:spcPct val="100000"/>
              </a:lnSpc>
            </a:pPr>
            <a:r>
              <a:rPr lang="en-US" sz="1800" dirty="0"/>
              <a:t>Each of these returns a promise that you can </a:t>
            </a:r>
            <a:r>
              <a:rPr lang="en-US" sz="1800" b="1" dirty="0"/>
              <a:t>await</a:t>
            </a:r>
            <a:r>
              <a:rPr lang="en-US" sz="1800" dirty="0"/>
              <a:t>.  The promise runs while it is pending, and produces the response from the http request, or the contents of the file, etc.</a:t>
            </a:r>
          </a:p>
          <a:p>
            <a:pPr>
              <a:lnSpc>
                <a:spcPct val="100000"/>
              </a:lnSpc>
            </a:pPr>
            <a:r>
              <a:rPr lang="en-US" sz="1800" dirty="0"/>
              <a:t>You may use some of these directly, like </a:t>
            </a:r>
            <a:r>
              <a:rPr lang="en-US" sz="1800" b="1" dirty="0"/>
              <a:t>fetch</a:t>
            </a:r>
            <a:r>
              <a:rPr lang="en-US" sz="1800" dirty="0"/>
              <a:t> or </a:t>
            </a:r>
            <a:r>
              <a:rPr lang="en-US" sz="1800" b="1" dirty="0" err="1"/>
              <a:t>setTimeout</a:t>
            </a:r>
            <a:r>
              <a:rPr lang="en-US" sz="1800" dirty="0"/>
              <a:t>.</a:t>
            </a:r>
            <a:endParaRPr lang="en-US" sz="1800" b="1" dirty="0"/>
          </a:p>
          <a:p>
            <a:pPr>
              <a:lnSpc>
                <a:spcPct val="100000"/>
              </a:lnSpc>
            </a:pPr>
            <a:r>
              <a:rPr lang="en-US" sz="1800" dirty="0"/>
              <a:t>More frequently, you will invoke these using a convenient library, like</a:t>
            </a:r>
          </a:p>
          <a:p>
            <a:pPr marL="0" indent="0">
              <a:lnSpc>
                <a:spcPct val="100000"/>
              </a:lnSpc>
              <a:buNone/>
            </a:pPr>
            <a:r>
              <a:rPr lang="en-US" sz="1800" b="0" dirty="0">
                <a:solidFill>
                  <a:srgbClr val="0070C1"/>
                </a:solidFill>
                <a:effectLst/>
                <a:latin typeface="Consolas" panose="020B0609020204030204" pitchFamily="49" charset="0"/>
              </a:rPr>
              <a:t>	</a:t>
            </a:r>
            <a:r>
              <a:rPr lang="en-US" sz="1800" b="0" dirty="0" err="1">
                <a:solidFill>
                  <a:srgbClr val="0070C1"/>
                </a:solidFill>
                <a:effectLst/>
                <a:latin typeface="Consolas" panose="020B0609020204030204" pitchFamily="49" charset="0"/>
              </a:rPr>
              <a:t>axios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'https://rest-</a:t>
            </a:r>
            <a:r>
              <a:rPr lang="en-US" sz="1800" b="0" dirty="0" err="1">
                <a:solidFill>
                  <a:srgbClr val="A31515"/>
                </a:solidFill>
                <a:effectLst/>
                <a:latin typeface="Consolas" panose="020B0609020204030204" pitchFamily="49" charset="0"/>
              </a:rPr>
              <a:t>example.covey.town</a:t>
            </a:r>
            <a:r>
              <a:rPr lang="en-US" sz="1800" dirty="0">
                <a:solidFill>
                  <a:srgbClr val="A31515"/>
                </a:solidFill>
                <a:latin typeface="Consolas" panose="020B0609020204030204" pitchFamily="49" charset="0"/>
              </a:rPr>
              <a:t>’</a:t>
            </a:r>
            <a:r>
              <a:rPr lang="en-US" sz="1800" b="0" dirty="0">
                <a:solidFill>
                  <a:srgbClr val="000000"/>
                </a:solidFill>
                <a:effectLst/>
                <a:latin typeface="Consolas" panose="020B0609020204030204" pitchFamily="49" charset="0"/>
              </a:rPr>
              <a:t>)</a:t>
            </a:r>
          </a:p>
          <a:p>
            <a:pPr marL="0" indent="0">
              <a:lnSpc>
                <a:spcPct val="100000"/>
              </a:lnSpc>
              <a:buNone/>
            </a:pPr>
            <a:r>
              <a:rPr lang="en-US" sz="1800" dirty="0"/>
              <a:t>  to make an http request, or </a:t>
            </a:r>
          </a:p>
          <a:p>
            <a:pPr marL="0" indent="0">
              <a:lnSpc>
                <a:spcPct val="100000"/>
              </a:lnSpc>
              <a:buNone/>
            </a:pPr>
            <a:r>
              <a:rPr lang="en-US" sz="1800" b="0" dirty="0">
                <a:solidFill>
                  <a:srgbClr val="267F99"/>
                </a:solidFill>
                <a:effectLst/>
                <a:latin typeface="Consolas" panose="020B0609020204030204" pitchFamily="49" charset="0"/>
              </a:rPr>
              <a:t>	</a:t>
            </a:r>
            <a:r>
              <a:rPr lang="en-US" sz="1800" b="0" dirty="0" err="1">
                <a:solidFill>
                  <a:srgbClr val="267F99"/>
                </a:solidFill>
                <a:effectLst/>
                <a:latin typeface="Consolas" panose="020B0609020204030204" pitchFamily="49" charset="0"/>
              </a:rPr>
              <a:t>fs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readFile</a:t>
            </a:r>
            <a:r>
              <a:rPr lang="en-US" sz="1800" b="0" dirty="0">
                <a:solidFill>
                  <a:srgbClr val="000000"/>
                </a:solidFill>
                <a:effectLst/>
                <a:latin typeface="Consolas" panose="020B0609020204030204" pitchFamily="49" charset="0"/>
              </a:rPr>
              <a:t>(</a:t>
            </a:r>
            <a:r>
              <a:rPr lang="en-US" sz="1800" b="0" dirty="0">
                <a:solidFill>
                  <a:srgbClr val="001080"/>
                </a:solidFill>
                <a:effectLst/>
                <a:latin typeface="Consolas" panose="020B0609020204030204" pitchFamily="49" charset="0"/>
              </a:rPr>
              <a:t>filename)</a:t>
            </a:r>
          </a:p>
          <a:p>
            <a:pPr marL="0" indent="0">
              <a:lnSpc>
                <a:spcPct val="100000"/>
              </a:lnSpc>
              <a:buNone/>
            </a:pPr>
            <a:r>
              <a:rPr lang="en-US" sz="1800" dirty="0"/>
              <a:t>  to read the contents of a file.</a:t>
            </a:r>
          </a:p>
        </p:txBody>
      </p:sp>
      <p:sp>
        <p:nvSpPr>
          <p:cNvPr id="4" name="Slide Number Placeholder 3">
            <a:extLst>
              <a:ext uri="{FF2B5EF4-FFF2-40B4-BE49-F238E27FC236}">
                <a16:creationId xmlns:a16="http://schemas.microsoft.com/office/drawing/2014/main" id="{60F72ED1-8460-2361-2157-8614956420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6522DE9-0421-F750-27F0-655F93E36D8C}"/>
              </a:ext>
            </a:extLst>
          </p:cNvPr>
          <p:cNvPicPr>
            <a:picLocks noChangeAspect="1"/>
          </p:cNvPicPr>
          <p:nvPr/>
        </p:nvPicPr>
        <p:blipFill>
          <a:blip r:embed="rId3"/>
          <a:stretch>
            <a:fillRect/>
          </a:stretch>
        </p:blipFill>
        <p:spPr>
          <a:xfrm>
            <a:off x="8610600" y="3879850"/>
            <a:ext cx="2876117" cy="2476500"/>
          </a:xfrm>
          <a:prstGeom prst="rect">
            <a:avLst/>
          </a:prstGeom>
        </p:spPr>
      </p:pic>
    </p:spTree>
    <p:extLst>
      <p:ext uri="{BB962C8B-B14F-4D97-AF65-F5344CB8AC3E}">
        <p14:creationId xmlns:p14="http://schemas.microsoft.com/office/powerpoint/2010/main" val="226957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Let’s put it all together</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844B7F-B1F5-435D-79CC-8C6204FCD85F}"/>
              </a:ext>
            </a:extLst>
          </p:cNvPr>
          <p:cNvPicPr>
            <a:picLocks noChangeAspect="1"/>
          </p:cNvPicPr>
          <p:nvPr/>
        </p:nvPicPr>
        <p:blipFill>
          <a:blip r:embed="rId3"/>
          <a:stretch>
            <a:fillRect/>
          </a:stretch>
        </p:blipFill>
        <p:spPr>
          <a:xfrm>
            <a:off x="6561137" y="1594198"/>
            <a:ext cx="4378325" cy="4675228"/>
          </a:xfrm>
          <a:prstGeom prst="rect">
            <a:avLst/>
          </a:prstGeom>
        </p:spPr>
      </p:pic>
      <p:sp>
        <p:nvSpPr>
          <p:cNvPr id="10" name="Content Placeholder 1">
            <a:extLst>
              <a:ext uri="{FF2B5EF4-FFF2-40B4-BE49-F238E27FC236}">
                <a16:creationId xmlns:a16="http://schemas.microsoft.com/office/drawing/2014/main" id="{C8607FDF-AE92-26C4-F259-B37D84C4E431}"/>
              </a:ext>
            </a:extLst>
          </p:cNvPr>
          <p:cNvSpPr>
            <a:spLocks noGrp="1"/>
          </p:cNvSpPr>
          <p:nvPr>
            <p:ph idx="1"/>
          </p:nvPr>
        </p:nvSpPr>
        <p:spPr>
          <a:xfrm>
            <a:off x="838200" y="1500159"/>
            <a:ext cx="4932364" cy="4769267"/>
          </a:xfrm>
        </p:spPr>
        <p:txBody>
          <a:bodyPr>
            <a:normAutofit/>
          </a:bodyPr>
          <a:lstStyle/>
          <a:p>
            <a:r>
              <a:rPr lang="en-US" dirty="0"/>
              <a:t>JS/TS has single event loop</a:t>
            </a:r>
          </a:p>
          <a:p>
            <a:r>
              <a:rPr lang="en-US" dirty="0"/>
              <a:t>We outsource most of the non-blocking IO work (to </a:t>
            </a:r>
            <a:r>
              <a:rPr lang="en-US" dirty="0" err="1"/>
              <a:t>WebAPIs</a:t>
            </a:r>
            <a:r>
              <a:rPr lang="en-US" dirty="0"/>
              <a:t>) for asynchronous work</a:t>
            </a:r>
          </a:p>
          <a:p>
            <a:r>
              <a:rPr lang="en-US" dirty="0"/>
              <a:t>Upon completion, they are placed in queues (Microtask queue has priority over </a:t>
            </a:r>
            <a:r>
              <a:rPr lang="en-US" dirty="0" err="1"/>
              <a:t>Macrotask</a:t>
            </a:r>
            <a:r>
              <a:rPr lang="en-US" dirty="0"/>
              <a:t> queue)</a:t>
            </a:r>
          </a:p>
          <a:p>
            <a:r>
              <a:rPr lang="en-US" dirty="0"/>
              <a:t>Event loop picks them up from queue when call stack is empty!</a:t>
            </a:r>
          </a:p>
        </p:txBody>
      </p:sp>
    </p:spTree>
    <p:extLst>
      <p:ext uri="{BB962C8B-B14F-4D97-AF65-F5344CB8AC3E}">
        <p14:creationId xmlns:p14="http://schemas.microsoft.com/office/powerpoint/2010/main" val="1708358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Here is a quick demo for you</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Content Placeholder 12" descr="A screenshot of a computer screen&#10;&#10;Description automatically generated">
            <a:extLst>
              <a:ext uri="{FF2B5EF4-FFF2-40B4-BE49-F238E27FC236}">
                <a16:creationId xmlns:a16="http://schemas.microsoft.com/office/drawing/2014/main" id="{064B45F5-FDE2-3D76-23C2-1490F80271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9049" y="1831182"/>
            <a:ext cx="6723945" cy="3782218"/>
          </a:xfrm>
        </p:spPr>
      </p:pic>
      <p:pic>
        <p:nvPicPr>
          <p:cNvPr id="11" name="Picture 10">
            <a:extLst>
              <a:ext uri="{FF2B5EF4-FFF2-40B4-BE49-F238E27FC236}">
                <a16:creationId xmlns:a16="http://schemas.microsoft.com/office/drawing/2014/main" id="{EC847469-FF98-1125-9877-E5FA9D573059}"/>
              </a:ext>
            </a:extLst>
          </p:cNvPr>
          <p:cNvPicPr>
            <a:picLocks noChangeAspect="1"/>
          </p:cNvPicPr>
          <p:nvPr/>
        </p:nvPicPr>
        <p:blipFill>
          <a:blip r:embed="rId4"/>
          <a:stretch>
            <a:fillRect/>
          </a:stretch>
        </p:blipFill>
        <p:spPr>
          <a:xfrm>
            <a:off x="7778750" y="238918"/>
            <a:ext cx="3867150" cy="1104900"/>
          </a:xfrm>
          <a:prstGeom prst="rect">
            <a:avLst/>
          </a:prstGeom>
        </p:spPr>
      </p:pic>
      <p:sp>
        <p:nvSpPr>
          <p:cNvPr id="15" name="TextBox 14">
            <a:extLst>
              <a:ext uri="{FF2B5EF4-FFF2-40B4-BE49-F238E27FC236}">
                <a16:creationId xmlns:a16="http://schemas.microsoft.com/office/drawing/2014/main" id="{C1A2920A-EDC2-50CA-9A91-6CFBD6168F89}"/>
              </a:ext>
            </a:extLst>
          </p:cNvPr>
          <p:cNvSpPr txBox="1"/>
          <p:nvPr/>
        </p:nvSpPr>
        <p:spPr>
          <a:xfrm>
            <a:off x="1603021" y="6124964"/>
            <a:ext cx="6096000" cy="46166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rPr>
              <a:t>Courtesy of </a:t>
            </a:r>
            <a:r>
              <a:rPr lang="en-US" dirty="0">
                <a:solidFill>
                  <a:schemeClr val="tx1"/>
                </a:solidFill>
                <a:hlinkClick r:id="rId5"/>
              </a:rPr>
              <a:t>https://dev.to/lydiahallie/javascript-visualized-event-loop-3dif</a:t>
            </a: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16971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More Properties of Good Handlers"/>
          <p:cNvSpPr txBox="1">
            <a:spLocks noGrp="1"/>
          </p:cNvSpPr>
          <p:nvPr>
            <p:ph type="title"/>
          </p:nvPr>
        </p:nvSpPr>
        <p:spPr>
          <a:prstGeom prst="rect">
            <a:avLst/>
          </a:prstGeom>
        </p:spPr>
        <p:txBody>
          <a:bodyPr/>
          <a:lstStyle/>
          <a:p>
            <a:r>
              <a:rPr lang="en-US" dirty="0"/>
              <a:t>General Rules for Writing Asynchronous Code</a:t>
            </a:r>
            <a:endParaRPr dirty="0"/>
          </a:p>
        </p:txBody>
      </p:sp>
      <p:sp>
        <p:nvSpPr>
          <p:cNvPr id="517" name="Remember that event events are processed in the order they are received…"/>
          <p:cNvSpPr txBox="1">
            <a:spLocks noGrp="1"/>
          </p:cNvSpPr>
          <p:nvPr>
            <p:ph idx="1"/>
          </p:nvPr>
        </p:nvSpPr>
        <p:spPr>
          <a:xfrm>
            <a:off x="838200" y="1500160"/>
            <a:ext cx="10363200" cy="4351338"/>
          </a:xfrm>
          <a:prstGeom prst="rect">
            <a:avLst/>
          </a:prstGeom>
        </p:spPr>
        <p:txBody>
          <a:bodyPr>
            <a:normAutofit lnSpcReduction="10000"/>
          </a:bodyPr>
          <a:lstStyle/>
          <a:p>
            <a:r>
              <a:rPr lang="en-US" dirty="0"/>
              <a:t>You can’t return a value from a promise to an ordinary procedure.</a:t>
            </a:r>
          </a:p>
          <a:p>
            <a:pPr lvl="1"/>
            <a:r>
              <a:rPr lang="en-US" dirty="0"/>
              <a:t>You can only send the value to another promise that is awaiting it.</a:t>
            </a:r>
          </a:p>
          <a:p>
            <a:r>
              <a:rPr lang="en-US" dirty="0"/>
              <a:t>Call async procedures only from other async functions or from the top level.</a:t>
            </a:r>
          </a:p>
          <a:p>
            <a:r>
              <a:rPr lang="en-US" dirty="0"/>
              <a:t>Break up any long-running computation into </a:t>
            </a:r>
            <a:r>
              <a:rPr lang="en-US" b="1" dirty="0"/>
              <a:t>async/await</a:t>
            </a:r>
            <a:r>
              <a:rPr lang="en-US" dirty="0"/>
              <a:t> segments so other processes will have a chance to run.</a:t>
            </a:r>
          </a:p>
          <a:p>
            <a:r>
              <a:rPr lang="en-US" dirty="0"/>
              <a:t>Leverage concurrency when possible</a:t>
            </a:r>
          </a:p>
          <a:p>
            <a:pPr lvl="1"/>
            <a:r>
              <a:rPr lang="en-US" dirty="0"/>
              <a:t>Use </a:t>
            </a:r>
            <a:r>
              <a:rPr lang="en-US" b="1" dirty="0" err="1"/>
              <a:t>promise.all</a:t>
            </a:r>
            <a:r>
              <a:rPr lang="en-US" b="1" dirty="0"/>
              <a:t> </a:t>
            </a:r>
            <a:r>
              <a:rPr lang="en-US" dirty="0"/>
              <a:t>if you need to wait for multiple promises to return (or </a:t>
            </a:r>
            <a:r>
              <a:rPr lang="en-US" b="1" dirty="0" err="1"/>
              <a:t>Promise.allSettled</a:t>
            </a:r>
            <a:r>
              <a:rPr lang="en-US" dirty="0"/>
              <a:t>, if needed).</a:t>
            </a:r>
            <a:endParaRPr dirty="0"/>
          </a:p>
          <a:p>
            <a:r>
              <a:rPr lang="en-US" dirty="0"/>
              <a:t>Check for errors with </a:t>
            </a:r>
            <a:r>
              <a:rPr lang="en-US" b="1" dirty="0"/>
              <a:t>try/catch</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8C9CF27-CC4B-01C9-C7B0-88C6D5010B66}"/>
              </a:ext>
            </a:extLst>
          </p:cNvPr>
          <p:cNvSpPr>
            <a:spLocks noGrp="1"/>
          </p:cNvSpPr>
          <p:nvPr>
            <p:ph type="title"/>
          </p:nvPr>
        </p:nvSpPr>
        <p:spPr/>
        <p:txBody>
          <a:bodyPr/>
          <a:lstStyle/>
          <a:p>
            <a:r>
              <a:rPr lang="en-US" dirty="0"/>
              <a:t>Odds and Ends You Should Know</a:t>
            </a:r>
          </a:p>
        </p:txBody>
      </p:sp>
      <p:sp>
        <p:nvSpPr>
          <p:cNvPr id="3" name="Slide Number Placeholder 2">
            <a:extLst>
              <a:ext uri="{FF2B5EF4-FFF2-40B4-BE49-F238E27FC236}">
                <a16:creationId xmlns:a16="http://schemas.microsoft.com/office/drawing/2014/main" id="{994AF94F-B74C-2AD8-6446-7B806018EA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805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8AB4-79C0-5541-B7FE-F86B81498ADA}"/>
              </a:ext>
            </a:extLst>
          </p:cNvPr>
          <p:cNvSpPr>
            <a:spLocks noGrp="1"/>
          </p:cNvSpPr>
          <p:nvPr>
            <p:ph type="title"/>
          </p:nvPr>
        </p:nvSpPr>
        <p:spPr/>
        <p:txBody>
          <a:bodyPr>
            <a:normAutofit/>
          </a:bodyPr>
          <a:lstStyle/>
          <a:p>
            <a:r>
              <a:rPr lang="en-US" dirty="0"/>
              <a:t>Async/await code is compiled into promise/then code</a:t>
            </a:r>
          </a:p>
        </p:txBody>
      </p:sp>
      <p:sp>
        <p:nvSpPr>
          <p:cNvPr id="7" name="TextBox 6">
            <a:extLst>
              <a:ext uri="{FF2B5EF4-FFF2-40B4-BE49-F238E27FC236}">
                <a16:creationId xmlns:a16="http://schemas.microsoft.com/office/drawing/2014/main" id="{664A71CD-173B-9249-90F8-EC44FC65A895}"/>
              </a:ext>
            </a:extLst>
          </p:cNvPr>
          <p:cNvSpPr txBox="1"/>
          <p:nvPr/>
        </p:nvSpPr>
        <p:spPr>
          <a:xfrm>
            <a:off x="279913" y="2130525"/>
            <a:ext cx="5629274" cy="3970318"/>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800" b="1" dirty="0">
                <a:solidFill>
                  <a:srgbClr val="000080"/>
                </a:solidFill>
                <a:latin typeface="Courier" pitchFamily="2" charset="0"/>
              </a:rPr>
              <a:t>async function </a:t>
            </a:r>
            <a:r>
              <a:rPr lang="en-US" sz="1800" dirty="0" err="1">
                <a:latin typeface="Courier" pitchFamily="2" charset="0"/>
              </a:rPr>
              <a:t>makeThreeSerialRequests</a:t>
            </a:r>
            <a:r>
              <a:rPr lang="en-US" sz="1800" dirty="0">
                <a:latin typeface="Courier" pitchFamily="2" charset="0"/>
              </a:rPr>
              <a:t>(){</a:t>
            </a:r>
            <a:br>
              <a:rPr lang="en-US" sz="1800" dirty="0">
                <a:latin typeface="Courier" pitchFamily="2" charset="0"/>
              </a:rPr>
            </a:br>
            <a:r>
              <a:rPr lang="en-US" sz="1800" dirty="0">
                <a:latin typeface="Courier" pitchFamily="2" charset="0"/>
              </a:rPr>
              <a:t>1.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first request’</a:t>
            </a:r>
            <a:r>
              <a:rPr lang="en-US" sz="1800" dirty="0">
                <a:latin typeface="Courier" pitchFamily="2" charset="0"/>
              </a:rPr>
              <a:t>);</a:t>
            </a:r>
            <a:br>
              <a:rPr lang="en-US" sz="1800" dirty="0">
                <a:latin typeface="Courier" pitchFamily="2" charset="0"/>
              </a:rPr>
            </a:br>
            <a:r>
              <a:rPr lang="en-US" sz="1800" dirty="0">
                <a:latin typeface="Courier" pitchFamily="2" charset="0"/>
              </a:rPr>
              <a:t>2.  </a:t>
            </a:r>
            <a:r>
              <a:rPr lang="en-US" sz="1800" b="1" dirty="0">
                <a:solidFill>
                  <a:srgbClr val="000080"/>
                </a:solidFill>
                <a:highlight>
                  <a:srgbClr val="FFFF00"/>
                </a:highlight>
                <a:latin typeface="Courier" pitchFamily="2" charset="0"/>
              </a:rPr>
              <a:t>await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3.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second request’</a:t>
            </a:r>
            <a:r>
              <a:rPr lang="en-US" sz="1800" dirty="0">
                <a:latin typeface="Courier" pitchFamily="2" charset="0"/>
              </a:rPr>
              <a:t>);</a:t>
            </a:r>
            <a:br>
              <a:rPr lang="en-US" sz="1800" dirty="0">
                <a:latin typeface="Courier" pitchFamily="2" charset="0"/>
              </a:rPr>
            </a:br>
            <a:r>
              <a:rPr lang="en-US" sz="1800" dirty="0">
                <a:latin typeface="Courier" pitchFamily="2" charset="0"/>
              </a:rPr>
              <a:t>4.  </a:t>
            </a:r>
            <a:r>
              <a:rPr lang="en-US" sz="1800" b="1" dirty="0">
                <a:solidFill>
                  <a:srgbClr val="000080"/>
                </a:solidFill>
                <a:highlight>
                  <a:srgbClr val="FFFF00"/>
                </a:highlight>
                <a:latin typeface="Courier" pitchFamily="2" charset="0"/>
              </a:rPr>
              <a:t>await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5.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third request’</a:t>
            </a:r>
            <a:r>
              <a:rPr lang="en-US" sz="1800" dirty="0">
                <a:latin typeface="Courier" pitchFamily="2" charset="0"/>
              </a:rPr>
              <a:t>);</a:t>
            </a:r>
            <a:br>
              <a:rPr lang="en-US" sz="1800" dirty="0">
                <a:latin typeface="Courier" pitchFamily="2" charset="0"/>
              </a:rPr>
            </a:br>
            <a:r>
              <a:rPr lang="en-US" sz="1800" dirty="0">
                <a:latin typeface="Courier" pitchFamily="2" charset="0"/>
              </a:rPr>
              <a:t>6.  </a:t>
            </a:r>
            <a:r>
              <a:rPr lang="en-US" sz="1800" b="1" dirty="0">
                <a:solidFill>
                  <a:srgbClr val="000080"/>
                </a:solidFill>
                <a:highlight>
                  <a:srgbClr val="FFFF00"/>
                </a:highlight>
                <a:latin typeface="Courier" pitchFamily="2" charset="0"/>
              </a:rPr>
              <a:t>await</a:t>
            </a:r>
            <a:r>
              <a:rPr lang="en-US" sz="1800" b="1" dirty="0">
                <a:solidFill>
                  <a:srgbClr val="000080"/>
                </a:solidFill>
                <a:latin typeface="Courier" pitchFamily="2" charset="0"/>
              </a:rPr>
              <a: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7.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'All done!'</a:t>
            </a:r>
            <a:r>
              <a:rPr lang="en-US" sz="1800" dirty="0">
                <a:latin typeface="Courier" pitchFamily="2" charset="0"/>
              </a:rPr>
              <a:t>);</a:t>
            </a:r>
            <a:br>
              <a:rPr lang="en-US" sz="1800" dirty="0">
                <a:latin typeface="Courier" pitchFamily="2" charset="0"/>
              </a:rPr>
            </a:br>
            <a:r>
              <a:rPr lang="en-US" sz="1800" dirty="0">
                <a:latin typeface="Courier" pitchFamily="2" charset="0"/>
              </a:rPr>
              <a:t>}</a:t>
            </a:r>
            <a:br>
              <a:rPr lang="en-US" sz="1800" dirty="0">
                <a:latin typeface="Courier" pitchFamily="2" charset="0"/>
              </a:rPr>
            </a:br>
            <a:r>
              <a:rPr lang="en-US" sz="1800" dirty="0" err="1">
                <a:latin typeface="Courier" pitchFamily="2" charset="0"/>
              </a:rPr>
              <a:t>makeThreeSerialRequests</a:t>
            </a:r>
            <a:r>
              <a:rPr lang="en-US" sz="1800" dirty="0">
                <a:latin typeface="Courier" pitchFamily="2" charset="0"/>
              </a:rPr>
              <a:t>();</a:t>
            </a:r>
          </a:p>
        </p:txBody>
      </p:sp>
      <p:sp>
        <p:nvSpPr>
          <p:cNvPr id="9" name="TextBox 8">
            <a:extLst>
              <a:ext uri="{FF2B5EF4-FFF2-40B4-BE49-F238E27FC236}">
                <a16:creationId xmlns:a16="http://schemas.microsoft.com/office/drawing/2014/main" id="{59205B7A-877D-3946-81A8-3BB73A15E5FF}"/>
              </a:ext>
            </a:extLst>
          </p:cNvPr>
          <p:cNvSpPr txBox="1"/>
          <p:nvPr/>
        </p:nvSpPr>
        <p:spPr>
          <a:xfrm>
            <a:off x="6562726" y="2151727"/>
            <a:ext cx="5629274" cy="2862322"/>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first request'</a:t>
            </a:r>
            <a:r>
              <a:rPr lang="en-US" sz="1800" dirty="0">
                <a:latin typeface="Courier" pitchFamily="2" charset="0"/>
              </a:rPr>
              <a:t>);</a:t>
            </a:r>
            <a:br>
              <a:rPr lang="en-US" sz="1800" dirty="0">
                <a:latin typeface="Courier" pitchFamily="2" charset="0"/>
              </a:rPr>
            </a:br>
            <a:r>
              <a:rPr lang="en-US" sz="1800" dirty="0" err="1">
                <a:latin typeface="Courier" pitchFamily="2" charset="0"/>
              </a:rPr>
              <a:t>makeOneGetRequest</a:t>
            </a: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 () =&gt;{</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second request'</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b="1" dirty="0">
                <a:solidFill>
                  <a:srgbClr val="000080"/>
                </a:solidFill>
                <a:effectLst/>
                <a:latin typeface="Courier" pitchFamily="2" charset="0"/>
              </a:rPr>
              <a:t>return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 =&gt; {</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third request'</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b="1" dirty="0">
                <a:solidFill>
                  <a:srgbClr val="000080"/>
                </a:solidFill>
                <a:effectLst/>
                <a:latin typeface="Courier" pitchFamily="2" charset="0"/>
              </a:rPr>
              <a:t>return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(()=&gt;{</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'All done!'</a:t>
            </a:r>
            <a:r>
              <a:rPr lang="en-US" sz="1800" dirty="0">
                <a:latin typeface="Courier" pitchFamily="2" charset="0"/>
              </a:rPr>
              <a:t>);</a:t>
            </a:r>
            <a:br>
              <a:rPr lang="en-US" sz="1800" dirty="0">
                <a:latin typeface="Courier" pitchFamily="2" charset="0"/>
              </a:rPr>
            </a:br>
            <a:r>
              <a:rPr lang="en-US" sz="1800" dirty="0">
                <a:latin typeface="Courier" pitchFamily="2" charset="0"/>
              </a:rPr>
              <a:t>});</a:t>
            </a:r>
          </a:p>
        </p:txBody>
      </p:sp>
      <p:sp>
        <p:nvSpPr>
          <p:cNvPr id="5" name="Arrow: Right 4">
            <a:extLst>
              <a:ext uri="{FF2B5EF4-FFF2-40B4-BE49-F238E27FC236}">
                <a16:creationId xmlns:a16="http://schemas.microsoft.com/office/drawing/2014/main" id="{D2138079-AF83-4427-60AA-1DEFDEAC13DB}"/>
              </a:ext>
            </a:extLst>
          </p:cNvPr>
          <p:cNvSpPr/>
          <p:nvPr/>
        </p:nvSpPr>
        <p:spPr>
          <a:xfrm>
            <a:off x="5422490" y="3582888"/>
            <a:ext cx="1347019" cy="582561"/>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334896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Making lots of requests"/>
          <p:cNvSpPr txBox="1">
            <a:spLocks noGrp="1"/>
          </p:cNvSpPr>
          <p:nvPr>
            <p:ph type="title"/>
          </p:nvPr>
        </p:nvSpPr>
        <p:spPr>
          <a:prstGeom prst="rect">
            <a:avLst/>
          </a:prstGeom>
        </p:spPr>
        <p:txBody>
          <a:bodyPr/>
          <a:lstStyle/>
          <a:p>
            <a:r>
              <a:rPr lang="en-US" dirty="0"/>
              <a:t>Promises Enforce Ordering Through “Then”</a:t>
            </a:r>
            <a:endParaRPr dirty="0"/>
          </a:p>
        </p:txBody>
      </p:sp>
      <p:sp>
        <p:nvSpPr>
          <p:cNvPr id="4" name="Content Placeholder 3">
            <a:extLst>
              <a:ext uri="{FF2B5EF4-FFF2-40B4-BE49-F238E27FC236}">
                <a16:creationId xmlns:a16="http://schemas.microsoft.com/office/drawing/2014/main" id="{508E961F-D555-45D3-2A10-EE51F1D7A125}"/>
              </a:ext>
            </a:extLst>
          </p:cNvPr>
          <p:cNvSpPr>
            <a:spLocks noGrp="1"/>
          </p:cNvSpPr>
          <p:nvPr>
            <p:ph idx="1"/>
          </p:nvPr>
        </p:nvSpPr>
        <p:spPr/>
        <p:txBody>
          <a:bodyPr>
            <a:normAutofit/>
          </a:bodyPr>
          <a:lstStyle/>
          <a:p>
            <a:r>
              <a:rPr lang="en-US" sz="1600" b="1" dirty="0" err="1"/>
              <a:t>axios.get</a:t>
            </a:r>
            <a:r>
              <a:rPr lang="en-US" sz="1600" b="1" dirty="0"/>
              <a:t> </a:t>
            </a:r>
            <a:r>
              <a:rPr lang="en-US" sz="1600" dirty="0"/>
              <a:t>returns a promise.  </a:t>
            </a:r>
          </a:p>
          <a:p>
            <a:r>
              <a:rPr lang="en-US" sz="1600" b="1" dirty="0" err="1"/>
              <a:t>p.then</a:t>
            </a:r>
            <a:r>
              <a:rPr lang="en-US" sz="1600" b="1" dirty="0"/>
              <a:t> </a:t>
            </a:r>
            <a:r>
              <a:rPr lang="en-US" sz="1600" dirty="0"/>
              <a:t>mutates that promise so that the then block is not run until after the original promise returns.</a:t>
            </a:r>
          </a:p>
          <a:p>
            <a:r>
              <a:rPr lang="en-US" sz="1600" dirty="0"/>
              <a:t>The resulting promise isn’t completed until the then block finishes.</a:t>
            </a:r>
          </a:p>
          <a:p>
            <a:r>
              <a:rPr lang="en-US" sz="1600" dirty="0"/>
              <a:t>You can chain .</a:t>
            </a:r>
            <a:r>
              <a:rPr lang="en-US" sz="1600" b="1" dirty="0" err="1"/>
              <a:t>then</a:t>
            </a:r>
            <a:r>
              <a:rPr lang="en-US" sz="1600" dirty="0" err="1"/>
              <a:t>’s</a:t>
            </a:r>
            <a:r>
              <a:rPr lang="en-US" sz="1600" dirty="0"/>
              <a:t>, to get things that look like </a:t>
            </a:r>
            <a:r>
              <a:rPr lang="en-US" sz="1600" dirty="0" err="1"/>
              <a:t>p.then</a:t>
            </a:r>
            <a:r>
              <a:rPr lang="en-US" sz="1600" dirty="0"/>
              <a:t>().then().then()</a:t>
            </a:r>
          </a:p>
          <a:p>
            <a:r>
              <a:rPr lang="en-US" sz="1600" dirty="0"/>
              <a:t>Each </a:t>
            </a:r>
            <a:r>
              <a:rPr lang="en-US" sz="1600" b="1" dirty="0"/>
              <a:t>then</a:t>
            </a:r>
            <a:r>
              <a:rPr lang="en-US" sz="1600" dirty="0"/>
              <a:t> is a pause point.</a:t>
            </a:r>
          </a:p>
        </p:txBody>
      </p:sp>
      <p:sp>
        <p:nvSpPr>
          <p:cNvPr id="270" name="console.log('Making a requests');…"/>
          <p:cNvSpPr txBox="1"/>
          <p:nvPr/>
        </p:nvSpPr>
        <p:spPr>
          <a:xfrm>
            <a:off x="933370" y="1631794"/>
            <a:ext cx="6024716" cy="3744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l" defTabSz="228600">
              <a:defRPr sz="2600" b="1">
                <a:solidFill>
                  <a:srgbClr val="018001"/>
                </a:solidFill>
                <a:latin typeface="Courier"/>
                <a:ea typeface="Courier"/>
                <a:cs typeface="Courier"/>
                <a:sym typeface="Courier"/>
              </a:defRPr>
            </a:pPr>
            <a:r>
              <a:rPr lang="en-US" sz="1600" i="1" dirty="0">
                <a:solidFill>
                  <a:srgbClr val="66187A"/>
                </a:solidFill>
              </a:rPr>
              <a:t>1.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'Making requests'</a:t>
            </a:r>
            <a:r>
              <a:rPr sz="1600" dirty="0">
                <a:solidFill>
                  <a:srgbClr val="000000"/>
                </a:solidFill>
              </a:rPr>
              <a:t>);</a:t>
            </a:r>
          </a:p>
          <a:p>
            <a:pPr algn="l" defTabSz="228600">
              <a:defRPr sz="2600" b="1">
                <a:solidFill>
                  <a:srgbClr val="018001"/>
                </a:solidFill>
                <a:latin typeface="Courier"/>
                <a:ea typeface="Courier"/>
                <a:cs typeface="Courier"/>
                <a:sym typeface="Courier"/>
              </a:defRPr>
            </a:pPr>
            <a:r>
              <a:rPr lang="en-US" sz="1600" i="1" dirty="0">
                <a:solidFill>
                  <a:srgbClr val="66187A"/>
                </a:solidFill>
              </a:rPr>
              <a:t>2.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'https://rest-</a:t>
            </a:r>
            <a:r>
              <a:rPr sz="1600" dirty="0" err="1"/>
              <a:t>example.covey.town</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lang="en-US" sz="1600" dirty="0"/>
              <a:t>	</a:t>
            </a:r>
            <a:r>
              <a:rPr sz="1600" dirty="0"/>
              <a:t>  .</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server'</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b="1" i="1" dirty="0" err="1">
                <a:solidFill>
                  <a:srgbClr val="66187A"/>
                </a:solidFill>
              </a:rPr>
              <a:t>console</a:t>
            </a:r>
            <a:r>
              <a:rPr sz="1600" dirty="0" err="1"/>
              <a:t>.</a:t>
            </a:r>
            <a:r>
              <a:rPr sz="1600" dirty="0" err="1">
                <a:solidFill>
                  <a:srgbClr val="7A7A43"/>
                </a:solidFill>
              </a:rPr>
              <a:t>log</a:t>
            </a:r>
            <a:r>
              <a:rPr sz="1600" dirty="0"/>
              <a:t>(</a:t>
            </a:r>
            <a:r>
              <a:rPr sz="1600" dirty="0" err="1"/>
              <a:t>response.</a:t>
            </a:r>
            <a:r>
              <a:rPr sz="1600" b="1" dirty="0" err="1">
                <a:solidFill>
                  <a:srgbClr val="66187A"/>
                </a:solidFill>
              </a:rPr>
              <a:t>data</a:t>
            </a:r>
            <a:r>
              <a:rPr sz="1600" dirty="0"/>
              <a:t>);</a:t>
            </a:r>
          </a:p>
          <a:p>
            <a:pPr algn="l" defTabSz="228600">
              <a:defRPr sz="2600">
                <a:solidFill>
                  <a:srgbClr val="000000"/>
                </a:solidFill>
                <a:latin typeface="Courier"/>
                <a:ea typeface="Courier"/>
                <a:cs typeface="Courier"/>
                <a:sym typeface="Courier"/>
              </a:defRPr>
            </a:pP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3.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a:t>
            </a:r>
            <a:r>
              <a:rPr sz="1600" dirty="0" err="1"/>
              <a:t>www.google.com</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Google'</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4.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a:t>
            </a:r>
            <a:r>
              <a:rPr sz="1600" dirty="0" err="1"/>
              <a:t>www.facebook.com</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Facebook'</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5.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'Requests sent!'</a:t>
            </a:r>
            <a:r>
              <a:rPr sz="1600" dirty="0">
                <a:solidFill>
                  <a:srgbClr val="000000"/>
                </a:solidFill>
              </a:rPr>
              <a:t>);</a:t>
            </a:r>
          </a:p>
        </p:txBody>
      </p:sp>
    </p:spTree>
    <p:extLst>
      <p:ext uri="{BB962C8B-B14F-4D97-AF65-F5344CB8AC3E}">
        <p14:creationId xmlns:p14="http://schemas.microsoft.com/office/powerpoint/2010/main" val="1315621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dirty="0"/>
              <a:t>async doesn't eliminate data races</a:t>
            </a:r>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668594" y="1513783"/>
            <a:ext cx="7942006"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import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8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myFetch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from</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A31515"/>
                </a:solidFill>
                <a:effectLst/>
                <a:uLnTx/>
                <a:uFillTx/>
                <a:latin typeface="Consolas" panose="020B0609020204030204" pitchFamily="49" charset="0"/>
                <a:ea typeface="+mn-ea"/>
                <a:cs typeface="+mn-cs"/>
                <a:sym typeface="Helvetica Neue"/>
              </a:rPr>
              <a:t>fakeRequest.ts</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b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endPar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const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70C1"/>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267F99"/>
                </a:solidFill>
                <a:effectLst/>
                <a:uLnTx/>
                <a:uFillTx/>
                <a:latin typeface="Consolas" panose="020B0609020204030204" pitchFamily="49" charset="0"/>
                <a:ea typeface="+mn-ea"/>
                <a:cs typeface="+mn-cs"/>
                <a:sym typeface="Helvetica Neue"/>
              </a:rPr>
              <a:t>string</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b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br>
            <a:endPar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async</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function</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X</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n</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267F99"/>
                </a:solidFill>
                <a:effectLst/>
                <a:uLnTx/>
                <a:uFillTx/>
                <a:latin typeface="Consolas" panose="020B0609020204030204" pitchFamily="49" charset="0"/>
                <a:ea typeface="+mn-ea"/>
                <a:cs typeface="+mn-cs"/>
                <a:sym typeface="Helvetica Neue"/>
              </a:rPr>
              <a:t>number</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await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myFetch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70C1"/>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push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'X'</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async</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function</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Y</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n</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267F99"/>
                </a:solidFill>
                <a:effectLst/>
                <a:uLnTx/>
                <a:uFillTx/>
                <a:latin typeface="Consolas" panose="020B0609020204030204" pitchFamily="49" charset="0"/>
                <a:ea typeface="+mn-ea"/>
                <a:cs typeface="+mn-cs"/>
                <a:sym typeface="Helvetica Neue"/>
              </a:rPr>
              <a:t>number</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await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myFetch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2</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70C1"/>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push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'Y'</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for</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ea typeface="+mn-ea"/>
                <a:cs typeface="+mn-cs"/>
                <a:sym typeface="Helvetica Neue"/>
              </a:rPr>
              <a:t>let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i</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0</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i</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&lt;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4</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1080"/>
                </a:solidFill>
                <a:effectLst/>
                <a:uLnTx/>
                <a:uFillTx/>
                <a:latin typeface="Consolas" panose="020B0609020204030204" pitchFamily="49" charset="0"/>
                <a:ea typeface="+mn-ea"/>
                <a:cs typeface="+mn-cs"/>
                <a:sym typeface="Helvetica Neue"/>
              </a:rPr>
              <a:t>i</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0070C1"/>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push</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A31515"/>
                </a:solidFill>
                <a:effectLst/>
                <a:uLnTx/>
                <a:uFillTx/>
                <a:latin typeface="Consolas" panose="020B0609020204030204" pitchFamily="49" charset="0"/>
                <a:ea typeface="+mn-ea"/>
                <a:cs typeface="+mn-cs"/>
                <a:sym typeface="Helvetica Neue"/>
              </a:rPr>
              <a:t>'start'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AF00DB"/>
                </a:solidFill>
                <a:effectLst/>
                <a:uLnTx/>
                <a:uFillTx/>
                <a:latin typeface="Consolas" panose="020B0609020204030204" pitchFamily="49" charset="0"/>
                <a:ea typeface="+mn-ea"/>
                <a:cs typeface="+mn-cs"/>
                <a:sym typeface="Helvetica Neue"/>
              </a:rPr>
              <a:t>await</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err="1">
                <a:ln>
                  <a:noFill/>
                </a:ln>
                <a:solidFill>
                  <a:srgbClr val="267F99"/>
                </a:solidFill>
                <a:effectLst/>
                <a:uLnTx/>
                <a:uFillTx/>
                <a:latin typeface="Consolas" panose="020B0609020204030204" pitchFamily="49" charset="0"/>
                <a:ea typeface="+mn-ea"/>
                <a:cs typeface="+mn-cs"/>
                <a:sym typeface="Helvetica Neue"/>
              </a:rPr>
              <a:t>Promise</a:t>
            </a:r>
            <a:r>
              <a:rPr kumimoji="0" lang="en-US" sz="1800" b="0" i="0" u="none" strike="noStrike" kern="0" cap="none" spc="0" normalizeH="0" baseline="0" noProof="0" dirty="0" err="1">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err="1">
                <a:ln>
                  <a:noFill/>
                </a:ln>
                <a:solidFill>
                  <a:srgbClr val="795E26"/>
                </a:solidFill>
                <a:effectLst/>
                <a:uLnTx/>
                <a:uFillTx/>
                <a:latin typeface="Consolas" panose="020B0609020204030204" pitchFamily="49" charset="0"/>
                <a:ea typeface="+mn-ea"/>
                <a:cs typeface="+mn-cs"/>
                <a:sym typeface="Helvetica Neue"/>
              </a:rPr>
              <a:t>all</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X</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10</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 </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Y</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98658"/>
                </a:solidFill>
                <a:effectLst/>
                <a:uLnTx/>
                <a:uFillTx/>
                <a:latin typeface="Consolas" panose="020B0609020204030204" pitchFamily="49" charset="0"/>
                <a:ea typeface="+mn-ea"/>
                <a:cs typeface="+mn-cs"/>
                <a:sym typeface="Helvetica Neue"/>
              </a:rPr>
              <a:t>20</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1080"/>
                </a:solidFill>
                <a:effectLst/>
                <a:uLnTx/>
                <a:uFillTx/>
                <a:latin typeface="Consolas" panose="020B0609020204030204" pitchFamily="49" charset="0"/>
                <a:ea typeface="+mn-ea"/>
                <a:cs typeface="+mn-cs"/>
                <a:sym typeface="Helvetica Neue"/>
              </a:rPr>
              <a:t>console</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795E26"/>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r>
              <a:rPr kumimoji="0" lang="en-US" sz="1800" b="0" i="0" u="none" strike="noStrike" kern="0" cap="none" spc="0" normalizeH="0" baseline="0" noProof="0" dirty="0">
                <a:ln>
                  <a:noFill/>
                </a:ln>
                <a:solidFill>
                  <a:srgbClr val="0070C1"/>
                </a:solidFill>
                <a:effectLst/>
                <a:uLnTx/>
                <a:uFillTx/>
                <a:latin typeface="Consolas" panose="020B0609020204030204" pitchFamily="49" charset="0"/>
                <a:ea typeface="+mn-ea"/>
                <a:cs typeface="+mn-cs"/>
                <a:sym typeface="Helvetica Neue"/>
              </a:rPr>
              <a:t>log</a:t>
            </a:r>
            <a:r>
              <a:rPr kumimoji="0" lang="en-US" sz="1800" b="0" i="0" u="none" strike="noStrike" kern="0" cap="none" spc="0" normalizeH="0" baseline="0" noProof="0" dirty="0">
                <a:ln>
                  <a:noFill/>
                </a:ln>
                <a:solidFill>
                  <a:srgbClr val="3B3B3B"/>
                </a:solidFill>
                <a:effectLst/>
                <a:uLnTx/>
                <a:uFillTx/>
                <a:latin typeface="Consolas" panose="020B0609020204030204" pitchFamily="49" charset="0"/>
                <a:ea typeface="+mn-ea"/>
                <a:cs typeface="+mn-cs"/>
                <a:sym typeface="Helvetica Neue"/>
              </a:rPr>
              <a:t>);</a:t>
            </a:r>
          </a:p>
        </p:txBody>
      </p:sp>
      <p:sp>
        <p:nvSpPr>
          <p:cNvPr id="4" name="Rectangle: Rounded Corners 3">
            <a:extLst>
              <a:ext uri="{FF2B5EF4-FFF2-40B4-BE49-F238E27FC236}">
                <a16:creationId xmlns:a16="http://schemas.microsoft.com/office/drawing/2014/main" id="{90893A03-77C1-8E5D-C309-E1363AFDE22D}"/>
              </a:ext>
            </a:extLst>
          </p:cNvPr>
          <p:cNvSpPr/>
          <p:nvPr/>
        </p:nvSpPr>
        <p:spPr>
          <a:xfrm>
            <a:off x="7514036" y="135057"/>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Calibri" panose="020F0502020204030204"/>
                <a:ea typeface="+mn-ea"/>
                <a:cs typeface="+mn-cs"/>
                <a:sym typeface="Helvetica Neue"/>
              </a:rPr>
              <a:t>src</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sym typeface="Helvetica Neue"/>
              </a:rPr>
              <a:t>/Slides/</a:t>
            </a:r>
            <a:r>
              <a:rPr kumimoji="0" lang="en-US" sz="2400" b="0" i="0" u="none" strike="noStrike" kern="0" cap="none" spc="0" normalizeH="0" baseline="0" noProof="0" dirty="0" err="1">
                <a:ln>
                  <a:noFill/>
                </a:ln>
                <a:solidFill>
                  <a:prstClr val="black"/>
                </a:solidFill>
                <a:effectLst/>
                <a:uLnTx/>
                <a:uFillTx/>
                <a:latin typeface="Calibri" panose="020F0502020204030204"/>
                <a:ea typeface="+mn-ea"/>
                <a:cs typeface="+mn-cs"/>
                <a:sym typeface="Helvetica Neue"/>
              </a:rPr>
              <a:t>dataRace.ts</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sym typeface="Helvetica Neue"/>
            </a:endParaRPr>
          </a:p>
        </p:txBody>
      </p:sp>
      <p:sp>
        <p:nvSpPr>
          <p:cNvPr id="8" name="TextBox 7">
            <a:extLst>
              <a:ext uri="{FF2B5EF4-FFF2-40B4-BE49-F238E27FC236}">
                <a16:creationId xmlns:a16="http://schemas.microsoft.com/office/drawing/2014/main" id="{D7C3C704-F2A9-0804-4243-8724B00C475C}"/>
              </a:ext>
            </a:extLst>
          </p:cNvPr>
          <p:cNvSpPr txBox="1"/>
          <p:nvPr/>
        </p:nvSpPr>
        <p:spPr>
          <a:xfrm>
            <a:off x="7293935" y="1782311"/>
            <a:ext cx="3572539" cy="3572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 node </a:t>
            </a:r>
            <a:r>
              <a:rPr kumimoji="0" lang="en-US" sz="2000" b="0"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sym typeface="Helvetica Neue"/>
              </a:rPr>
              <a:t>dataRace.ts</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endParaRP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1</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2</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1</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2</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1</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2</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1</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Promise created for 2</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  'start', 'X', 'Y',</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  'start', 'Y', 'X',</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  'start', 'Y', 'X',</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  'start', 'Y', 'X'</a:t>
            </a:r>
          </a:p>
          <a:p>
            <a:pPr marL="0" marR="0" lvl="0" indent="0" algn="l" defTabSz="1219169"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Helvetica Neue"/>
              </a:rPr>
              <a:t>]</a:t>
            </a:r>
          </a:p>
        </p:txBody>
      </p:sp>
    </p:spTree>
    <p:extLst>
      <p:ext uri="{BB962C8B-B14F-4D97-AF65-F5344CB8AC3E}">
        <p14:creationId xmlns:p14="http://schemas.microsoft.com/office/powerpoint/2010/main" val="2192128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8434137" cy="4351338"/>
          </a:xfrm>
        </p:spPr>
        <p:txBody>
          <a:bodyPr>
            <a:normAutofit/>
          </a:bodyPr>
          <a:lstStyle/>
          <a:p>
            <a:r>
              <a:rPr lang="en-US" dirty="0"/>
              <a:t>You should now be prepared to:</a:t>
            </a:r>
          </a:p>
          <a:p>
            <a:pPr lvl="1"/>
            <a:r>
              <a:rPr lang="en-US" dirty="0"/>
              <a:t>Explain the difference between JS run-to-completion semantics and interrupt-based semantics.</a:t>
            </a:r>
          </a:p>
          <a:p>
            <a:pPr lvl="1"/>
            <a:r>
              <a:rPr lang="en-US" dirty="0"/>
              <a:t>Given a simple program using async/await, work out the possible orders in which the statements in the program will run.</a:t>
            </a:r>
          </a:p>
          <a:p>
            <a:pPr lvl="1"/>
            <a:r>
              <a:rPr lang="en-US" dirty="0"/>
              <a:t>Write simple programs that create and manage promises using async/await</a:t>
            </a:r>
          </a:p>
          <a:p>
            <a:pPr lvl="1"/>
            <a:r>
              <a:rPr lang="en-US" dirty="0"/>
              <a:t>Write simple programs to mask latency with concurrency by using non-blocking IO and </a:t>
            </a:r>
            <a:r>
              <a:rPr lang="en-US" dirty="0" err="1"/>
              <a:t>Promise.all</a:t>
            </a:r>
            <a:r>
              <a:rPr lang="en-US" dirty="0"/>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39</a:t>
            </a:fld>
            <a:endParaRPr lang="en-US"/>
          </a:p>
        </p:txBody>
      </p:sp>
    </p:spTree>
    <p:extLst>
      <p:ext uri="{BB962C8B-B14F-4D97-AF65-F5344CB8AC3E}">
        <p14:creationId xmlns:p14="http://schemas.microsoft.com/office/powerpoint/2010/main" val="245741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AFFF-8173-684B-84C4-4485658ADFAA}"/>
              </a:ext>
            </a:extLst>
          </p:cNvPr>
          <p:cNvSpPr>
            <a:spLocks noGrp="1"/>
          </p:cNvSpPr>
          <p:nvPr>
            <p:ph type="title"/>
          </p:nvPr>
        </p:nvSpPr>
        <p:spPr/>
        <p:txBody>
          <a:bodyPr>
            <a:normAutofit/>
          </a:bodyPr>
          <a:lstStyle/>
          <a:p>
            <a:r>
              <a:rPr lang="en-US" sz="3600" dirty="0"/>
              <a:t>Your app probably spends most of its time waiting</a:t>
            </a:r>
          </a:p>
        </p:txBody>
      </p:sp>
      <p:sp>
        <p:nvSpPr>
          <p:cNvPr id="3" name="Text Placeholder 2">
            <a:extLst>
              <a:ext uri="{FF2B5EF4-FFF2-40B4-BE49-F238E27FC236}">
                <a16:creationId xmlns:a16="http://schemas.microsoft.com/office/drawing/2014/main" id="{78B96E90-8488-4353-B730-DCAA6C341B31}"/>
              </a:ext>
            </a:extLst>
          </p:cNvPr>
          <p:cNvSpPr>
            <a:spLocks noGrp="1"/>
          </p:cNvSpPr>
          <p:nvPr>
            <p:ph type="body" idx="4294967295"/>
          </p:nvPr>
        </p:nvSpPr>
        <p:spPr>
          <a:xfrm>
            <a:off x="870031" y="1480284"/>
            <a:ext cx="5277346" cy="5137083"/>
          </a:xfrm>
        </p:spPr>
        <p:txBody>
          <a:bodyPr>
            <a:normAutofit fontScale="92500" lnSpcReduction="20000"/>
          </a:bodyPr>
          <a:lstStyle/>
          <a:p>
            <a:r>
              <a:rPr lang="en-US" sz="2400" dirty="0"/>
              <a:t>Consider: a 1Ghz CPU executes an instruction every 1 ns</a:t>
            </a:r>
          </a:p>
          <a:p>
            <a:endParaRPr lang="en-US" sz="2400" dirty="0"/>
          </a:p>
          <a:p>
            <a:endParaRPr lang="en-US" sz="2400" dirty="0"/>
          </a:p>
          <a:p>
            <a:endParaRPr lang="en-US" sz="2400" dirty="0"/>
          </a:p>
          <a:p>
            <a:endParaRPr lang="en-US" sz="2400" dirty="0"/>
          </a:p>
          <a:p>
            <a:endParaRPr lang="en-US" sz="2400" dirty="0"/>
          </a:p>
          <a:p>
            <a:r>
              <a:rPr lang="en-US" sz="2400" dirty="0"/>
              <a:t>Almost anything else takes approximately forever</a:t>
            </a:r>
          </a:p>
          <a:p>
            <a:r>
              <a:rPr lang="en-US" sz="2400" b="1" dirty="0">
                <a:solidFill>
                  <a:srgbClr val="FF0000"/>
                </a:solidFill>
              </a:rPr>
              <a:t>Want to utilize this “wasted” time by doing something else</a:t>
            </a:r>
          </a:p>
          <a:p>
            <a:pPr lvl="1"/>
            <a:r>
              <a:rPr lang="en-US" sz="1800" dirty="0"/>
              <a:t>Processing data</a:t>
            </a:r>
          </a:p>
          <a:p>
            <a:pPr lvl="1"/>
            <a:r>
              <a:rPr lang="en-US" sz="1800" dirty="0"/>
              <a:t>Communicating with remote hosts</a:t>
            </a:r>
          </a:p>
          <a:p>
            <a:pPr lvl="1"/>
            <a:r>
              <a:rPr lang="en-US" sz="1800" dirty="0"/>
              <a:t>Timers that countdown while our app is running</a:t>
            </a:r>
          </a:p>
          <a:p>
            <a:pPr lvl="1"/>
            <a:r>
              <a:rPr lang="en-US" sz="1800" dirty="0"/>
              <a:t>Echoing user input</a:t>
            </a:r>
          </a:p>
          <a:p>
            <a:endParaRPr lang="en-US" sz="2400" dirty="0"/>
          </a:p>
        </p:txBody>
      </p:sp>
      <p:sp>
        <p:nvSpPr>
          <p:cNvPr id="43" name="Slide Number">
            <a:extLst>
              <a:ext uri="{FF2B5EF4-FFF2-40B4-BE49-F238E27FC236}">
                <a16:creationId xmlns:a16="http://schemas.microsoft.com/office/drawing/2014/main" id="{7361703E-BB61-5440-98E4-6A3AF012595E}"/>
              </a:ext>
            </a:extLst>
          </p:cNvPr>
          <p:cNvSpPr txBox="1">
            <a:spLocks/>
          </p:cNvSpPr>
          <p:nvPr/>
        </p:nvSpPr>
        <p:spPr>
          <a:xfrm>
            <a:off x="11269653" y="5603206"/>
            <a:ext cx="339836" cy="32893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mtClean="0"/>
              <a:pPr/>
              <a:t>4</a:t>
            </a:fld>
            <a:endParaRPr lang="en-US"/>
          </a:p>
        </p:txBody>
      </p:sp>
      <p:grpSp>
        <p:nvGrpSpPr>
          <p:cNvPr id="4" name="Group 3">
            <a:extLst>
              <a:ext uri="{FF2B5EF4-FFF2-40B4-BE49-F238E27FC236}">
                <a16:creationId xmlns:a16="http://schemas.microsoft.com/office/drawing/2014/main" id="{9CA97BE8-1ED2-DFB2-890D-11E8391B7FC1}"/>
              </a:ext>
            </a:extLst>
          </p:cNvPr>
          <p:cNvGrpSpPr/>
          <p:nvPr/>
        </p:nvGrpSpPr>
        <p:grpSpPr>
          <a:xfrm>
            <a:off x="2171523" y="2215719"/>
            <a:ext cx="9432664" cy="3138199"/>
            <a:chOff x="1601248" y="2680334"/>
            <a:chExt cx="8850152" cy="3138199"/>
          </a:xfrm>
        </p:grpSpPr>
        <p:grpSp>
          <p:nvGrpSpPr>
            <p:cNvPr id="44" name="Group">
              <a:extLst>
                <a:ext uri="{FF2B5EF4-FFF2-40B4-BE49-F238E27FC236}">
                  <a16:creationId xmlns:a16="http://schemas.microsoft.com/office/drawing/2014/main" id="{D28951AE-72F0-AA4F-8BBE-A01B57F777CE}"/>
                </a:ext>
              </a:extLst>
            </p:cNvPr>
            <p:cNvGrpSpPr/>
            <p:nvPr/>
          </p:nvGrpSpPr>
          <p:grpSpPr>
            <a:xfrm>
              <a:off x="1601248" y="2680334"/>
              <a:ext cx="8005516" cy="1561773"/>
              <a:chOff x="0" y="326479"/>
              <a:chExt cx="16011027" cy="3123543"/>
            </a:xfrm>
          </p:grpSpPr>
          <p:sp>
            <p:nvSpPr>
              <p:cNvPr id="45" name="CPU 1">
                <a:extLst>
                  <a:ext uri="{FF2B5EF4-FFF2-40B4-BE49-F238E27FC236}">
                    <a16:creationId xmlns:a16="http://schemas.microsoft.com/office/drawing/2014/main" id="{C44283A3-14B9-4F48-B140-E2F448F47176}"/>
                  </a:ext>
                </a:extLst>
              </p:cNvPr>
              <p:cNvSpPr/>
              <p:nvPr/>
            </p:nvSpPr>
            <p:spPr>
              <a:xfrm>
                <a:off x="0" y="430659"/>
                <a:ext cx="6996899" cy="2227679"/>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lgn="l">
                  <a:defRPr b="0">
                    <a:solidFill>
                      <a:srgbClr val="FFFFFF"/>
                    </a:solidFill>
                    <a:latin typeface="Helvetica Light"/>
                    <a:ea typeface="Helvetica Light"/>
                    <a:cs typeface="Helvetica Light"/>
                    <a:sym typeface="Helvetica Light"/>
                  </a:defRPr>
                </a:lvl1pPr>
              </a:lstStyle>
              <a:p>
                <a:r>
                  <a:rPr sz="1400" dirty="0"/>
                  <a:t>CPU</a:t>
                </a:r>
                <a:r>
                  <a:rPr lang="en-US" sz="1400" dirty="0"/>
                  <a:t> 1</a:t>
                </a:r>
                <a:endParaRPr sz="1400" dirty="0"/>
              </a:p>
            </p:txBody>
          </p:sp>
          <p:sp>
            <p:nvSpPr>
              <p:cNvPr id="47" name="thread0()">
                <a:extLst>
                  <a:ext uri="{FF2B5EF4-FFF2-40B4-BE49-F238E27FC236}">
                    <a16:creationId xmlns:a16="http://schemas.microsoft.com/office/drawing/2014/main" id="{2D163110-8804-4C4F-AC94-2983B0DB297E}"/>
                  </a:ext>
                </a:extLst>
              </p:cNvPr>
              <p:cNvSpPr/>
              <p:nvPr/>
            </p:nvSpPr>
            <p:spPr>
              <a:xfrm>
                <a:off x="363536" y="1253934"/>
                <a:ext cx="2332254" cy="960919"/>
              </a:xfrm>
              <a:prstGeom prst="rect">
                <a:avLst/>
              </a:prstGeom>
              <a:solidFill>
                <a:srgbClr val="B4FCFD"/>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thread0()</a:t>
                </a:r>
              </a:p>
            </p:txBody>
          </p:sp>
          <p:sp>
            <p:nvSpPr>
              <p:cNvPr id="49" name="Main Memory">
                <a:extLst>
                  <a:ext uri="{FF2B5EF4-FFF2-40B4-BE49-F238E27FC236}">
                    <a16:creationId xmlns:a16="http://schemas.microsoft.com/office/drawing/2014/main" id="{15F491F7-3A90-6448-A43A-1CC3A010670C}"/>
                  </a:ext>
                </a:extLst>
              </p:cNvPr>
              <p:cNvSpPr/>
              <p:nvPr/>
            </p:nvSpPr>
            <p:spPr>
              <a:xfrm>
                <a:off x="8876106" y="359223"/>
                <a:ext cx="1785940" cy="2915695"/>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Main Memory</a:t>
                </a:r>
              </a:p>
            </p:txBody>
          </p:sp>
          <p:grpSp>
            <p:nvGrpSpPr>
              <p:cNvPr id="50" name="Group">
                <a:extLst>
                  <a:ext uri="{FF2B5EF4-FFF2-40B4-BE49-F238E27FC236}">
                    <a16:creationId xmlns:a16="http://schemas.microsoft.com/office/drawing/2014/main" id="{7DA54FA5-BD81-7B4E-BB1F-79830504C261}"/>
                  </a:ext>
                </a:extLst>
              </p:cNvPr>
              <p:cNvGrpSpPr/>
              <p:nvPr/>
            </p:nvGrpSpPr>
            <p:grpSpPr>
              <a:xfrm>
                <a:off x="2466902" y="1253935"/>
                <a:ext cx="6739604" cy="1315499"/>
                <a:chOff x="0" y="280981"/>
                <a:chExt cx="6739603" cy="1315499"/>
              </a:xfrm>
            </p:grpSpPr>
            <p:sp>
              <p:nvSpPr>
                <p:cNvPr id="63" name="CPU 1 Cache">
                  <a:extLst>
                    <a:ext uri="{FF2B5EF4-FFF2-40B4-BE49-F238E27FC236}">
                      <a16:creationId xmlns:a16="http://schemas.microsoft.com/office/drawing/2014/main" id="{5E9D27E1-5910-D14C-81C3-DDE2A5309E65}"/>
                    </a:ext>
                  </a:extLst>
                </p:cNvPr>
                <p:cNvSpPr/>
                <p:nvPr/>
              </p:nvSpPr>
              <p:spPr>
                <a:xfrm>
                  <a:off x="1343492" y="280981"/>
                  <a:ext cx="2951821" cy="960919"/>
                </a:xfrm>
                <a:prstGeom prst="rect">
                  <a:avLst/>
                </a:prstGeom>
                <a:solidFill>
                  <a:srgbClr val="96CBB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CPU 1 Cache</a:t>
                  </a:r>
                </a:p>
              </p:txBody>
            </p:sp>
            <p:grpSp>
              <p:nvGrpSpPr>
                <p:cNvPr id="76" name="Group">
                  <a:extLst>
                    <a:ext uri="{FF2B5EF4-FFF2-40B4-BE49-F238E27FC236}">
                      <a16:creationId xmlns:a16="http://schemas.microsoft.com/office/drawing/2014/main" id="{CA01C9CD-5B39-B044-816C-90DEC1E00A6C}"/>
                    </a:ext>
                  </a:extLst>
                </p:cNvPr>
                <p:cNvGrpSpPr/>
                <p:nvPr/>
              </p:nvGrpSpPr>
              <p:grpSpPr>
                <a:xfrm>
                  <a:off x="4230362" y="326479"/>
                  <a:ext cx="2509241" cy="1270001"/>
                  <a:chOff x="0" y="326479"/>
                  <a:chExt cx="2509238" cy="1270000"/>
                </a:xfrm>
              </p:grpSpPr>
              <p:sp>
                <p:nvSpPr>
                  <p:cNvPr id="77" name="Line">
                    <a:extLst>
                      <a:ext uri="{FF2B5EF4-FFF2-40B4-BE49-F238E27FC236}">
                        <a16:creationId xmlns:a16="http://schemas.microsoft.com/office/drawing/2014/main" id="{1D42CE66-FA2C-2A4B-B01F-3AA114EC0D09}"/>
                      </a:ext>
                    </a:extLst>
                  </p:cNvPr>
                  <p:cNvSpPr/>
                  <p:nvPr/>
                </p:nvSpPr>
                <p:spPr>
                  <a:xfrm>
                    <a:off x="0" y="571545"/>
                    <a:ext cx="2205969" cy="1"/>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8" name="Line">
                    <a:extLst>
                      <a:ext uri="{FF2B5EF4-FFF2-40B4-BE49-F238E27FC236}">
                        <a16:creationId xmlns:a16="http://schemas.microsoft.com/office/drawing/2014/main" id="{09BE313C-67E4-FC43-9BA1-54C7F6358EB9}"/>
                      </a:ext>
                    </a:extLst>
                  </p:cNvPr>
                  <p:cNvSpPr/>
                  <p:nvPr/>
                </p:nvSpPr>
                <p:spPr>
                  <a:xfrm>
                    <a:off x="0" y="1000170"/>
                    <a:ext cx="2205969"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9" name="100ns">
                    <a:extLst>
                      <a:ext uri="{FF2B5EF4-FFF2-40B4-BE49-F238E27FC236}">
                        <a16:creationId xmlns:a16="http://schemas.microsoft.com/office/drawing/2014/main" id="{504F086F-92DB-374E-8ED7-0740686AA3B6}"/>
                      </a:ext>
                    </a:extLst>
                  </p:cNvPr>
                  <p:cNvSpPr/>
                  <p:nvPr/>
                </p:nvSpPr>
                <p:spPr>
                  <a:xfrm>
                    <a:off x="1239238" y="32647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100ns</a:t>
                    </a:r>
                  </a:p>
                </p:txBody>
              </p:sp>
            </p:grpSp>
            <p:grpSp>
              <p:nvGrpSpPr>
                <p:cNvPr id="68" name="Group">
                  <a:extLst>
                    <a:ext uri="{FF2B5EF4-FFF2-40B4-BE49-F238E27FC236}">
                      <a16:creationId xmlns:a16="http://schemas.microsoft.com/office/drawing/2014/main" id="{EAE5A875-AD9C-E943-B2BD-71091FE9EDAE}"/>
                    </a:ext>
                  </a:extLst>
                </p:cNvPr>
                <p:cNvGrpSpPr/>
                <p:nvPr/>
              </p:nvGrpSpPr>
              <p:grpSpPr>
                <a:xfrm>
                  <a:off x="0" y="326479"/>
                  <a:ext cx="2008787" cy="1270001"/>
                  <a:chOff x="0" y="326479"/>
                  <a:chExt cx="2008785" cy="1270000"/>
                </a:xfrm>
              </p:grpSpPr>
              <p:grpSp>
                <p:nvGrpSpPr>
                  <p:cNvPr id="69" name="Group">
                    <a:extLst>
                      <a:ext uri="{FF2B5EF4-FFF2-40B4-BE49-F238E27FC236}">
                        <a16:creationId xmlns:a16="http://schemas.microsoft.com/office/drawing/2014/main" id="{68646CCA-F4F9-5148-830B-99284A02BD69}"/>
                      </a:ext>
                    </a:extLst>
                  </p:cNvPr>
                  <p:cNvGrpSpPr/>
                  <p:nvPr/>
                </p:nvGrpSpPr>
                <p:grpSpPr>
                  <a:xfrm>
                    <a:off x="0" y="546455"/>
                    <a:ext cx="1477572" cy="287097"/>
                    <a:chOff x="0" y="0"/>
                    <a:chExt cx="1477571" cy="287095"/>
                  </a:xfrm>
                </p:grpSpPr>
                <p:sp>
                  <p:nvSpPr>
                    <p:cNvPr id="71" name="Line">
                      <a:extLst>
                        <a:ext uri="{FF2B5EF4-FFF2-40B4-BE49-F238E27FC236}">
                          <a16:creationId xmlns:a16="http://schemas.microsoft.com/office/drawing/2014/main" id="{89E3B08B-4B8C-8F4A-91E3-7002C7C1896B}"/>
                        </a:ext>
                      </a:extLst>
                    </p:cNvPr>
                    <p:cNvSpPr/>
                    <p:nvPr/>
                  </p:nvSpPr>
                  <p:spPr>
                    <a:xfrm>
                      <a:off x="0" y="0"/>
                      <a:ext cx="1477572" cy="0"/>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2" name="Line">
                      <a:extLst>
                        <a:ext uri="{FF2B5EF4-FFF2-40B4-BE49-F238E27FC236}">
                          <a16:creationId xmlns:a16="http://schemas.microsoft.com/office/drawing/2014/main" id="{7AF63D1B-E67E-F644-86B1-53D750A442BC}"/>
                        </a:ext>
                      </a:extLst>
                    </p:cNvPr>
                    <p:cNvSpPr/>
                    <p:nvPr/>
                  </p:nvSpPr>
                  <p:spPr>
                    <a:xfrm>
                      <a:off x="0" y="287095"/>
                      <a:ext cx="1477572"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grpSp>
              <p:sp>
                <p:nvSpPr>
                  <p:cNvPr id="70" name="7ns">
                    <a:extLst>
                      <a:ext uri="{FF2B5EF4-FFF2-40B4-BE49-F238E27FC236}">
                        <a16:creationId xmlns:a16="http://schemas.microsoft.com/office/drawing/2014/main" id="{A712BDBD-46F8-6148-8ECD-F7EDB780F7EA}"/>
                      </a:ext>
                    </a:extLst>
                  </p:cNvPr>
                  <p:cNvSpPr/>
                  <p:nvPr/>
                </p:nvSpPr>
                <p:spPr>
                  <a:xfrm>
                    <a:off x="738785" y="32647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7ns</a:t>
                    </a:r>
                  </a:p>
                </p:txBody>
              </p:sp>
            </p:grpSp>
          </p:grpSp>
          <p:grpSp>
            <p:nvGrpSpPr>
              <p:cNvPr id="51" name="Group">
                <a:extLst>
                  <a:ext uri="{FF2B5EF4-FFF2-40B4-BE49-F238E27FC236}">
                    <a16:creationId xmlns:a16="http://schemas.microsoft.com/office/drawing/2014/main" id="{0FC89C71-14F4-FB4E-803E-B42F61FF5EA9}"/>
                  </a:ext>
                </a:extLst>
              </p:cNvPr>
              <p:cNvGrpSpPr/>
              <p:nvPr/>
            </p:nvGrpSpPr>
            <p:grpSpPr>
              <a:xfrm>
                <a:off x="10763250" y="326479"/>
                <a:ext cx="5229913" cy="1387010"/>
                <a:chOff x="38774" y="326479"/>
                <a:chExt cx="5229912" cy="1387008"/>
              </a:xfrm>
            </p:grpSpPr>
            <p:sp>
              <p:nvSpPr>
                <p:cNvPr id="58" name="SSD">
                  <a:extLst>
                    <a:ext uri="{FF2B5EF4-FFF2-40B4-BE49-F238E27FC236}">
                      <a16:creationId xmlns:a16="http://schemas.microsoft.com/office/drawing/2014/main" id="{0EAF6096-CDDC-DF47-A423-1FFA17308BE2}"/>
                    </a:ext>
                  </a:extLst>
                </p:cNvPr>
                <p:cNvSpPr/>
                <p:nvPr/>
              </p:nvSpPr>
              <p:spPr>
                <a:xfrm>
                  <a:off x="2402164" y="752570"/>
                  <a:ext cx="2866524" cy="960919"/>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a:solidFill>
                        <a:schemeClr val="bg2">
                          <a:lumMod val="10000"/>
                        </a:schemeClr>
                      </a:solidFill>
                    </a:rPr>
                    <a:t>SSD</a:t>
                  </a:r>
                </a:p>
              </p:txBody>
            </p:sp>
            <p:grpSp>
              <p:nvGrpSpPr>
                <p:cNvPr id="59" name="Group">
                  <a:extLst>
                    <a:ext uri="{FF2B5EF4-FFF2-40B4-BE49-F238E27FC236}">
                      <a16:creationId xmlns:a16="http://schemas.microsoft.com/office/drawing/2014/main" id="{79FCB333-BB5A-5E40-AEE0-D340C8E61E36}"/>
                    </a:ext>
                  </a:extLst>
                </p:cNvPr>
                <p:cNvGrpSpPr/>
                <p:nvPr/>
              </p:nvGrpSpPr>
              <p:grpSpPr>
                <a:xfrm>
                  <a:off x="38774" y="326479"/>
                  <a:ext cx="5219225" cy="1270001"/>
                  <a:chOff x="38774" y="326479"/>
                  <a:chExt cx="5219223" cy="1270000"/>
                </a:xfrm>
              </p:grpSpPr>
              <p:sp>
                <p:nvSpPr>
                  <p:cNvPr id="60" name="Line">
                    <a:extLst>
                      <a:ext uri="{FF2B5EF4-FFF2-40B4-BE49-F238E27FC236}">
                        <a16:creationId xmlns:a16="http://schemas.microsoft.com/office/drawing/2014/main" id="{B4B50764-CA0F-7346-8A5C-93DBF96F6617}"/>
                      </a:ext>
                    </a:extLst>
                  </p:cNvPr>
                  <p:cNvSpPr/>
                  <p:nvPr/>
                </p:nvSpPr>
                <p:spPr>
                  <a:xfrm>
                    <a:off x="38774" y="1020623"/>
                    <a:ext cx="2205970" cy="1"/>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61" name="Line">
                    <a:extLst>
                      <a:ext uri="{FF2B5EF4-FFF2-40B4-BE49-F238E27FC236}">
                        <a16:creationId xmlns:a16="http://schemas.microsoft.com/office/drawing/2014/main" id="{030C2544-089C-0F47-8C36-C71C58B0C2AB}"/>
                      </a:ext>
                    </a:extLst>
                  </p:cNvPr>
                  <p:cNvSpPr/>
                  <p:nvPr/>
                </p:nvSpPr>
                <p:spPr>
                  <a:xfrm>
                    <a:off x="38774" y="1449248"/>
                    <a:ext cx="2205970"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62" name="150,000ns (just to read 4KB)">
                    <a:extLst>
                      <a:ext uri="{FF2B5EF4-FFF2-40B4-BE49-F238E27FC236}">
                        <a16:creationId xmlns:a16="http://schemas.microsoft.com/office/drawing/2014/main" id="{9325D6D0-9B33-A049-BD49-8B265CC162CA}"/>
                      </a:ext>
                    </a:extLst>
                  </p:cNvPr>
                  <p:cNvSpPr/>
                  <p:nvPr/>
                </p:nvSpPr>
                <p:spPr>
                  <a:xfrm>
                    <a:off x="3987998" y="32647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dirty="0">
                        <a:solidFill>
                          <a:schemeClr val="bg2">
                            <a:lumMod val="10000"/>
                          </a:schemeClr>
                        </a:solidFill>
                      </a:rPr>
                      <a:t>150,000ns (just to read 4KB)</a:t>
                    </a:r>
                  </a:p>
                </p:txBody>
              </p:sp>
            </p:grpSp>
          </p:grpSp>
          <p:grpSp>
            <p:nvGrpSpPr>
              <p:cNvPr id="52" name="Group">
                <a:extLst>
                  <a:ext uri="{FF2B5EF4-FFF2-40B4-BE49-F238E27FC236}">
                    <a16:creationId xmlns:a16="http://schemas.microsoft.com/office/drawing/2014/main" id="{26D7B826-7CEA-A446-93AF-8D2CE3AD544B}"/>
                  </a:ext>
                </a:extLst>
              </p:cNvPr>
              <p:cNvGrpSpPr/>
              <p:nvPr/>
            </p:nvGrpSpPr>
            <p:grpSpPr>
              <a:xfrm>
                <a:off x="10763250" y="2063010"/>
                <a:ext cx="5247777" cy="1387012"/>
                <a:chOff x="83728" y="-1201900"/>
                <a:chExt cx="5247775" cy="1387011"/>
              </a:xfrm>
            </p:grpSpPr>
            <p:sp>
              <p:nvSpPr>
                <p:cNvPr id="53" name="Magnetic HD">
                  <a:extLst>
                    <a:ext uri="{FF2B5EF4-FFF2-40B4-BE49-F238E27FC236}">
                      <a16:creationId xmlns:a16="http://schemas.microsoft.com/office/drawing/2014/main" id="{887EC307-138E-334D-9544-EEE537956F47}"/>
                    </a:ext>
                  </a:extLst>
                </p:cNvPr>
                <p:cNvSpPr/>
                <p:nvPr/>
              </p:nvSpPr>
              <p:spPr>
                <a:xfrm>
                  <a:off x="2464979" y="-775809"/>
                  <a:ext cx="2866524" cy="960920"/>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a:solidFill>
                        <a:schemeClr val="bg2">
                          <a:lumMod val="10000"/>
                        </a:schemeClr>
                      </a:solidFill>
                    </a:rPr>
                    <a:t>Magnetic HD</a:t>
                  </a:r>
                </a:p>
              </p:txBody>
            </p:sp>
            <p:grpSp>
              <p:nvGrpSpPr>
                <p:cNvPr id="54" name="Group">
                  <a:extLst>
                    <a:ext uri="{FF2B5EF4-FFF2-40B4-BE49-F238E27FC236}">
                      <a16:creationId xmlns:a16="http://schemas.microsoft.com/office/drawing/2014/main" id="{ECC30FC0-871B-8043-BFC0-389A7353B08D}"/>
                    </a:ext>
                  </a:extLst>
                </p:cNvPr>
                <p:cNvGrpSpPr/>
                <p:nvPr/>
              </p:nvGrpSpPr>
              <p:grpSpPr>
                <a:xfrm>
                  <a:off x="83728" y="-1201900"/>
                  <a:ext cx="5227851" cy="1270003"/>
                  <a:chOff x="83728" y="-1201899"/>
                  <a:chExt cx="5227849" cy="1270002"/>
                </a:xfrm>
              </p:grpSpPr>
              <p:sp>
                <p:nvSpPr>
                  <p:cNvPr id="55" name="Line">
                    <a:extLst>
                      <a:ext uri="{FF2B5EF4-FFF2-40B4-BE49-F238E27FC236}">
                        <a16:creationId xmlns:a16="http://schemas.microsoft.com/office/drawing/2014/main" id="{6179BC15-F03B-7445-98CA-4DBC78F241E7}"/>
                      </a:ext>
                    </a:extLst>
                  </p:cNvPr>
                  <p:cNvSpPr/>
                  <p:nvPr/>
                </p:nvSpPr>
                <p:spPr>
                  <a:xfrm>
                    <a:off x="83728" y="-507753"/>
                    <a:ext cx="2205970" cy="2"/>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56" name="Line">
                    <a:extLst>
                      <a:ext uri="{FF2B5EF4-FFF2-40B4-BE49-F238E27FC236}">
                        <a16:creationId xmlns:a16="http://schemas.microsoft.com/office/drawing/2014/main" id="{B40C6026-6B48-B84F-B094-67D05B989047}"/>
                      </a:ext>
                    </a:extLst>
                  </p:cNvPr>
                  <p:cNvSpPr/>
                  <p:nvPr/>
                </p:nvSpPr>
                <p:spPr>
                  <a:xfrm>
                    <a:off x="83728" y="-79130"/>
                    <a:ext cx="2205970" cy="2"/>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57" name="10,000,000ns (just to seek!)">
                    <a:extLst>
                      <a:ext uri="{FF2B5EF4-FFF2-40B4-BE49-F238E27FC236}">
                        <a16:creationId xmlns:a16="http://schemas.microsoft.com/office/drawing/2014/main" id="{C3FBAB01-6491-AF49-AAA2-2C03731227D2}"/>
                      </a:ext>
                    </a:extLst>
                  </p:cNvPr>
                  <p:cNvSpPr/>
                  <p:nvPr/>
                </p:nvSpPr>
                <p:spPr>
                  <a:xfrm>
                    <a:off x="4041576" y="-1201899"/>
                    <a:ext cx="1270001" cy="1270002"/>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dirty="0">
                        <a:solidFill>
                          <a:schemeClr val="bg2">
                            <a:lumMod val="10000"/>
                          </a:schemeClr>
                        </a:solidFill>
                      </a:rPr>
                      <a:t>10,000,000ns (just to seek!)</a:t>
                    </a:r>
                  </a:p>
                </p:txBody>
              </p:sp>
            </p:grpSp>
          </p:grpSp>
        </p:grpSp>
        <p:sp>
          <p:nvSpPr>
            <p:cNvPr id="85" name="CPU 1">
              <a:extLst>
                <a:ext uri="{FF2B5EF4-FFF2-40B4-BE49-F238E27FC236}">
                  <a16:creationId xmlns:a16="http://schemas.microsoft.com/office/drawing/2014/main" id="{708F2F5E-4319-B74F-82E2-80860EDE1BA8}"/>
                </a:ext>
              </a:extLst>
            </p:cNvPr>
            <p:cNvSpPr/>
            <p:nvPr/>
          </p:nvSpPr>
          <p:spPr>
            <a:xfrm>
              <a:off x="5483209" y="5271139"/>
              <a:ext cx="2005158" cy="547394"/>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t">
              <a:noAutofit/>
            </a:bodyPr>
            <a:lstStyle>
              <a:lvl1pPr algn="l">
                <a:defRPr b="0">
                  <a:solidFill>
                    <a:srgbClr val="FFFFFF"/>
                  </a:solidFill>
                  <a:latin typeface="Helvetica Light"/>
                  <a:ea typeface="Helvetica Light"/>
                  <a:cs typeface="Helvetica Light"/>
                  <a:sym typeface="Helvetica Light"/>
                </a:defRPr>
              </a:lvl1pPr>
            </a:lstStyle>
            <a:p>
              <a:pPr algn="ctr"/>
              <a:r>
                <a:rPr lang="en-US" sz="1600" dirty="0"/>
                <a:t>Remote Computer (Internet in between)</a:t>
              </a:r>
              <a:endParaRPr sz="1600" dirty="0"/>
            </a:p>
          </p:txBody>
        </p:sp>
        <p:sp>
          <p:nvSpPr>
            <p:cNvPr id="86" name="Line">
              <a:extLst>
                <a:ext uri="{FF2B5EF4-FFF2-40B4-BE49-F238E27FC236}">
                  <a16:creationId xmlns:a16="http://schemas.microsoft.com/office/drawing/2014/main" id="{0AC42634-E149-064A-83E6-ED7D43BA6518}"/>
                </a:ext>
              </a:extLst>
            </p:cNvPr>
            <p:cNvSpPr/>
            <p:nvPr/>
          </p:nvSpPr>
          <p:spPr>
            <a:xfrm flipV="1">
              <a:off x="6352115" y="4154555"/>
              <a:ext cx="4389" cy="1113840"/>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87" name="Line">
              <a:extLst>
                <a:ext uri="{FF2B5EF4-FFF2-40B4-BE49-F238E27FC236}">
                  <a16:creationId xmlns:a16="http://schemas.microsoft.com/office/drawing/2014/main" id="{BF898E9F-2960-EC4D-94DC-36C091B62C39}"/>
                </a:ext>
              </a:extLst>
            </p:cNvPr>
            <p:cNvSpPr/>
            <p:nvPr/>
          </p:nvSpPr>
          <p:spPr>
            <a:xfrm>
              <a:off x="6544272" y="4154555"/>
              <a:ext cx="0" cy="1113840"/>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89" name="TextBox 88">
              <a:extLst>
                <a:ext uri="{FF2B5EF4-FFF2-40B4-BE49-F238E27FC236}">
                  <a16:creationId xmlns:a16="http://schemas.microsoft.com/office/drawing/2014/main" id="{7B5E046B-2A36-564E-BE8A-235D40FF9BD3}"/>
                </a:ext>
              </a:extLst>
            </p:cNvPr>
            <p:cNvSpPr txBox="1"/>
            <p:nvPr/>
          </p:nvSpPr>
          <p:spPr>
            <a:xfrm>
              <a:off x="6697659" y="4335500"/>
              <a:ext cx="3753741"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dirty="0">
                  <a:solidFill>
                    <a:schemeClr val="bg2">
                      <a:lumMod val="10000"/>
                    </a:schemeClr>
                  </a:solidFill>
                </a:rPr>
                <a:t>~100,000,000ns</a:t>
              </a:r>
            </a:p>
            <a:p>
              <a:pPr algn="l"/>
              <a:r>
                <a:rPr lang="en-US" sz="2000" dirty="0">
                  <a:solidFill>
                    <a:schemeClr val="bg2">
                      <a:lumMod val="10000"/>
                    </a:schemeClr>
                  </a:solidFill>
                </a:rPr>
                <a:t>Earth to moon: ~16,000,000 inches</a:t>
              </a:r>
            </a:p>
          </p:txBody>
        </p:sp>
      </p:grpSp>
      <p:sp>
        <p:nvSpPr>
          <p:cNvPr id="90" name="Typical Java Example">
            <a:extLst>
              <a:ext uri="{FF2B5EF4-FFF2-40B4-BE49-F238E27FC236}">
                <a16:creationId xmlns:a16="http://schemas.microsoft.com/office/drawing/2014/main" id="{8BE3D08A-63B0-9D43-82C7-497A8FE3CC61}"/>
              </a:ext>
            </a:extLst>
          </p:cNvPr>
          <p:cNvSpPr txBox="1">
            <a:spLocks/>
          </p:cNvSpPr>
          <p:nvPr/>
        </p:nvSpPr>
        <p:spPr>
          <a:xfrm>
            <a:off x="870031" y="1000578"/>
            <a:ext cx="10985500" cy="4673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hangingPunct="1">
              <a:buNone/>
            </a:pPr>
            <a:endParaRPr lang="en-US" dirty="0"/>
          </a:p>
        </p:txBody>
      </p:sp>
      <p:sp>
        <p:nvSpPr>
          <p:cNvPr id="7" name="Text Placeholder 2">
            <a:extLst>
              <a:ext uri="{FF2B5EF4-FFF2-40B4-BE49-F238E27FC236}">
                <a16:creationId xmlns:a16="http://schemas.microsoft.com/office/drawing/2014/main" id="{D04E28F1-8A9A-1F7F-3A64-3130A6130F08}"/>
              </a:ext>
            </a:extLst>
          </p:cNvPr>
          <p:cNvSpPr txBox="1">
            <a:spLocks/>
          </p:cNvSpPr>
          <p:nvPr/>
        </p:nvSpPr>
        <p:spPr>
          <a:xfrm>
            <a:off x="378738" y="4471620"/>
            <a:ext cx="5597525" cy="4127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11691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616869" y="1465264"/>
            <a:ext cx="8958263" cy="3172998"/>
          </a:xfrm>
        </p:spPr>
        <p:txBody>
          <a:bodyPr>
            <a:normAutofit/>
          </a:bodyPr>
          <a:lstStyle/>
          <a:p>
            <a:r>
              <a:rPr lang="en-US" sz="3600" dirty="0"/>
              <a:t>Typescript/</a:t>
            </a:r>
            <a:r>
              <a:rPr lang="en-US" sz="3600" dirty="0" err="1"/>
              <a:t>Javascript</a:t>
            </a:r>
            <a:r>
              <a:rPr lang="en-US" sz="3600" dirty="0"/>
              <a:t> achieves this goal using two techniques:</a:t>
            </a:r>
            <a:br>
              <a:rPr lang="en-US" sz="3600" dirty="0"/>
            </a:br>
            <a:r>
              <a:rPr lang="en-US" sz="3600" dirty="0"/>
              <a:t> </a:t>
            </a:r>
            <a:br>
              <a:rPr lang="en-US" sz="3600" dirty="0"/>
            </a:br>
            <a:r>
              <a:rPr lang="en-US" sz="3600" dirty="0"/>
              <a:t>1. cooperative multiprocessing </a:t>
            </a:r>
            <a:br>
              <a:rPr lang="en-US" sz="3600" dirty="0"/>
            </a:br>
            <a:r>
              <a:rPr lang="en-US" sz="3600" dirty="0"/>
              <a:t> </a:t>
            </a:r>
            <a:br>
              <a:rPr lang="en-US" sz="3600" dirty="0"/>
            </a:br>
            <a:r>
              <a:rPr lang="en-US" sz="3600" dirty="0"/>
              <a:t>2. non-blocking IO</a:t>
            </a:r>
          </a:p>
        </p:txBody>
      </p:sp>
    </p:spTree>
    <p:extLst>
      <p:ext uri="{BB962C8B-B14F-4D97-AF65-F5344CB8AC3E}">
        <p14:creationId xmlns:p14="http://schemas.microsoft.com/office/powerpoint/2010/main" val="291200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Asynchronous Computation with Threads"/>
          <p:cNvSpPr txBox="1">
            <a:spLocks noGrp="1"/>
          </p:cNvSpPr>
          <p:nvPr>
            <p:ph type="title"/>
          </p:nvPr>
        </p:nvSpPr>
        <p:spPr>
          <a:xfrm>
            <a:off x="838200" y="18255"/>
            <a:ext cx="11114314" cy="1325563"/>
          </a:xfrm>
          <a:prstGeom prst="rect">
            <a:avLst/>
          </a:prstGeom>
        </p:spPr>
        <p:txBody>
          <a:bodyPr/>
          <a:lstStyle/>
          <a:p>
            <a:r>
              <a:rPr lang="en-US" dirty="0"/>
              <a:t>Most OS's use </a:t>
            </a:r>
            <a:r>
              <a:rPr lang="en-US" b="1" dirty="0"/>
              <a:t>pre-emptive</a:t>
            </a:r>
            <a:r>
              <a:rPr lang="en-US" dirty="0"/>
              <a:t> </a:t>
            </a:r>
            <a:r>
              <a:rPr lang="en-US" b="1" dirty="0"/>
              <a:t>multiprocessing</a:t>
            </a:r>
            <a:endParaRPr b="1" dirty="0"/>
          </a:p>
        </p:txBody>
      </p:sp>
      <p:sp>
        <p:nvSpPr>
          <p:cNvPr id="192" name="Multi-Threading allows us to do more than one thing at a time…"/>
          <p:cNvSpPr txBox="1">
            <a:spLocks noGrp="1"/>
          </p:cNvSpPr>
          <p:nvPr>
            <p:ph idx="1"/>
          </p:nvPr>
        </p:nvSpPr>
        <p:spPr>
          <a:xfrm>
            <a:off x="838200" y="1500160"/>
            <a:ext cx="9818914" cy="4351338"/>
          </a:xfrm>
          <a:prstGeom prst="rect">
            <a:avLst/>
          </a:prstGeom>
        </p:spPr>
        <p:txBody>
          <a:bodyPr>
            <a:normAutofit/>
          </a:bodyPr>
          <a:lstStyle/>
          <a:p>
            <a:r>
              <a:rPr lang="en-US" dirty="0"/>
              <a:t>OS manages multiprocessing with multiple threads of execution</a:t>
            </a:r>
          </a:p>
          <a:p>
            <a:r>
              <a:rPr lang="en-US" dirty="0"/>
              <a:t>Processes may be </a:t>
            </a:r>
            <a:r>
              <a:rPr lang="en-US" b="1" i="1" dirty="0"/>
              <a:t>interrupted</a:t>
            </a:r>
            <a:r>
              <a:rPr lang="en-US" dirty="0"/>
              <a:t> at unpredictable</a:t>
            </a:r>
            <a:r>
              <a:rPr lang="en-US" baseline="0" dirty="0"/>
              <a:t> times</a:t>
            </a:r>
            <a:endParaRPr lang="en-US" dirty="0"/>
          </a:p>
          <a:p>
            <a:pPr lvl="0"/>
            <a:r>
              <a:rPr lang="en-US" dirty="0"/>
              <a:t>Inter-process communication by shared memory</a:t>
            </a:r>
          </a:p>
          <a:p>
            <a:r>
              <a:rPr lang="en-US" dirty="0"/>
              <a:t>Data races abound</a:t>
            </a:r>
          </a:p>
          <a:p>
            <a:pPr lvl="0"/>
            <a:r>
              <a:rPr lang="en-US" dirty="0"/>
              <a:t>Really, really hard to get right: need critical sections, semaphores, monitors (all that stuff you learned about in op. sys.)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390-39B1-47F6-9B15-726F8342AB97}"/>
              </a:ext>
            </a:extLst>
          </p:cNvPr>
          <p:cNvSpPr>
            <a:spLocks noGrp="1"/>
          </p:cNvSpPr>
          <p:nvPr>
            <p:ph type="title"/>
          </p:nvPr>
        </p:nvSpPr>
        <p:spPr/>
        <p:txBody>
          <a:bodyPr>
            <a:normAutofit/>
          </a:bodyPr>
          <a:lstStyle/>
          <a:p>
            <a:r>
              <a:rPr lang="en-US" dirty="0" err="1"/>
              <a:t>Javascript</a:t>
            </a:r>
            <a:r>
              <a:rPr lang="en-US" dirty="0"/>
              <a:t>/Typescript uses </a:t>
            </a:r>
            <a:r>
              <a:rPr lang="en-US" b="1" dirty="0"/>
              <a:t>cooperative multiprocessing</a:t>
            </a:r>
            <a:endParaRPr lang="en-US" dirty="0"/>
          </a:p>
        </p:txBody>
      </p:sp>
      <p:sp>
        <p:nvSpPr>
          <p:cNvPr id="4" name="Text Placeholder 3">
            <a:extLst>
              <a:ext uri="{FF2B5EF4-FFF2-40B4-BE49-F238E27FC236}">
                <a16:creationId xmlns:a16="http://schemas.microsoft.com/office/drawing/2014/main" id="{0ABAED22-80F7-4901-BE65-632B7CF552B4}"/>
              </a:ext>
            </a:extLst>
          </p:cNvPr>
          <p:cNvSpPr>
            <a:spLocks noGrp="1"/>
          </p:cNvSpPr>
          <p:nvPr>
            <p:ph idx="1"/>
          </p:nvPr>
        </p:nvSpPr>
        <p:spPr>
          <a:xfrm>
            <a:off x="838200" y="1500160"/>
            <a:ext cx="8623852" cy="4351338"/>
          </a:xfrm>
        </p:spPr>
        <p:txBody>
          <a:bodyPr>
            <a:normAutofit/>
          </a:bodyPr>
          <a:lstStyle/>
          <a:p>
            <a:r>
              <a:rPr lang="en-US" dirty="0"/>
              <a:t>In cooperative multiprocessing, </a:t>
            </a:r>
            <a:r>
              <a:rPr lang="en-US" dirty="0">
                <a:solidFill>
                  <a:srgbClr val="FF0000"/>
                </a:solidFill>
              </a:rPr>
              <a:t>only one process is executed at a time.</a:t>
            </a:r>
          </a:p>
          <a:p>
            <a:r>
              <a:rPr lang="en-US" dirty="0">
                <a:solidFill>
                  <a:srgbClr val="FF0000"/>
                </a:solidFill>
              </a:rPr>
              <a:t>Each process pauses when it is convenient </a:t>
            </a:r>
            <a:r>
              <a:rPr lang="en-US" dirty="0"/>
              <a:t>to allow other processes to make progress.</a:t>
            </a:r>
          </a:p>
          <a:p>
            <a:r>
              <a:rPr lang="en-US" dirty="0"/>
              <a:t>To make this practical (and avoid cheating!), we need a programming model that encourages this behavior</a:t>
            </a:r>
          </a:p>
          <a:p>
            <a:endParaRPr lang="en-US" baseline="0" dirty="0"/>
          </a:p>
        </p:txBody>
      </p:sp>
    </p:spTree>
    <p:extLst>
      <p:ext uri="{BB962C8B-B14F-4D97-AF65-F5344CB8AC3E}">
        <p14:creationId xmlns:p14="http://schemas.microsoft.com/office/powerpoint/2010/main" val="96602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1908-58CA-47C6-5C4A-CE7041555344}"/>
              </a:ext>
            </a:extLst>
          </p:cNvPr>
          <p:cNvSpPr>
            <a:spLocks noGrp="1"/>
          </p:cNvSpPr>
          <p:nvPr>
            <p:ph type="title"/>
          </p:nvPr>
        </p:nvSpPr>
        <p:spPr/>
        <p:txBody>
          <a:bodyPr/>
          <a:lstStyle/>
          <a:p>
            <a:r>
              <a:rPr lang="en-US" b="1" dirty="0"/>
              <a:t>async/await</a:t>
            </a:r>
            <a:r>
              <a:rPr lang="en-US" dirty="0"/>
              <a:t> is a programming model for cooperative multiprocessing</a:t>
            </a:r>
          </a:p>
        </p:txBody>
      </p:sp>
      <p:sp>
        <p:nvSpPr>
          <p:cNvPr id="3" name="Content Placeholder 2">
            <a:extLst>
              <a:ext uri="{FF2B5EF4-FFF2-40B4-BE49-F238E27FC236}">
                <a16:creationId xmlns:a16="http://schemas.microsoft.com/office/drawing/2014/main" id="{C5A2B572-0791-29A3-3ABE-73504FAE7FC9}"/>
              </a:ext>
            </a:extLst>
          </p:cNvPr>
          <p:cNvSpPr>
            <a:spLocks noGrp="1"/>
          </p:cNvSpPr>
          <p:nvPr>
            <p:ph idx="1"/>
          </p:nvPr>
        </p:nvSpPr>
        <p:spPr/>
        <p:txBody>
          <a:bodyPr/>
          <a:lstStyle/>
          <a:p>
            <a:r>
              <a:rPr lang="en-US" dirty="0"/>
              <a:t>In async/await, the program is organized into a set of "async functions".</a:t>
            </a:r>
          </a:p>
          <a:p>
            <a:r>
              <a:rPr lang="en-US" dirty="0"/>
              <a:t>An async function is like an ordinary function, except that it will pause at well-defined points in its execution. We will show you those with an example.</a:t>
            </a:r>
          </a:p>
          <a:p>
            <a:r>
              <a:rPr lang="en-US" dirty="0"/>
              <a:t>When one program pauses, the runtime can choose to resume executing any process that is ready to run. </a:t>
            </a:r>
          </a:p>
        </p:txBody>
      </p:sp>
      <p:sp>
        <p:nvSpPr>
          <p:cNvPr id="4" name="Slide Number Placeholder 3">
            <a:extLst>
              <a:ext uri="{FF2B5EF4-FFF2-40B4-BE49-F238E27FC236}">
                <a16:creationId xmlns:a16="http://schemas.microsoft.com/office/drawing/2014/main" id="{39BC67CE-EBDD-3E49-7B69-2C19B45AC4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21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6BC9-D17A-04C0-6494-8EC9E3BDD202}"/>
              </a:ext>
            </a:extLst>
          </p:cNvPr>
          <p:cNvSpPr>
            <a:spLocks noGrp="1"/>
          </p:cNvSpPr>
          <p:nvPr>
            <p:ph type="title"/>
          </p:nvPr>
        </p:nvSpPr>
        <p:spPr/>
        <p:txBody>
          <a:bodyPr/>
          <a:lstStyle/>
          <a:p>
            <a:r>
              <a:rPr lang="en-US" dirty="0"/>
              <a:t>A typical async function</a:t>
            </a:r>
          </a:p>
        </p:txBody>
      </p:sp>
      <p:sp>
        <p:nvSpPr>
          <p:cNvPr id="4" name="Slide Number Placeholder 3">
            <a:extLst>
              <a:ext uri="{FF2B5EF4-FFF2-40B4-BE49-F238E27FC236}">
                <a16:creationId xmlns:a16="http://schemas.microsoft.com/office/drawing/2014/main" id="{B547F1A3-4AF0-248D-8B15-63E6DEE8CE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CEBD37-F784-A140-E148-C38031ACAC3B}"/>
              </a:ext>
            </a:extLst>
          </p:cNvPr>
          <p:cNvSpPr txBox="1"/>
          <p:nvPr/>
        </p:nvSpPr>
        <p:spPr>
          <a:xfrm>
            <a:off x="838201" y="1828800"/>
            <a:ext cx="8308888"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someFunction</a:t>
            </a:r>
            <a:r>
              <a:rPr lang="en-US" sz="2400" b="0" dirty="0">
                <a:solidFill>
                  <a:srgbClr val="000000"/>
                </a:solidFill>
                <a:effectLst/>
                <a:latin typeface="Consolas" panose="020B0609020204030204" pitchFamily="49" charset="0"/>
              </a:rPr>
              <a:t>(</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number) {</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j = </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k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someOtherAsyncFunction</a:t>
            </a:r>
            <a:r>
              <a:rPr lang="en-US" sz="2400" b="0" dirty="0">
                <a:solidFill>
                  <a:srgbClr val="000000"/>
                </a:solidFill>
                <a:effectLst/>
                <a:latin typeface="Consolas" panose="020B0609020204030204" pitchFamily="49" charset="0"/>
              </a:rPr>
              <a:t>(j);</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m = k + </a:t>
            </a:r>
            <a:r>
              <a:rPr lang="en-US" sz="2400" b="0" dirty="0">
                <a:solidFill>
                  <a:srgbClr val="098658"/>
                </a:solidFill>
                <a:effectLst/>
                <a:latin typeface="Consolas" panose="020B0609020204030204" pitchFamily="49" charset="0"/>
              </a:rPr>
              <a:t>100</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m;</a:t>
            </a:r>
          </a:p>
          <a:p>
            <a:pPr algn="l"/>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45611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solidFill>
            <a:srgbClr val="0070C0"/>
          </a:solidFill>
        </a:ln>
      </a:spPr>
      <a:bodyPr rtlCol="0" anchor="ctr"/>
      <a:lstStyle>
        <a:defPPr algn="l">
          <a:defRPr sz="2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l">
          <a:defRPr sz="2000" dirty="0" smtClean="0">
            <a:solidFill>
              <a:schemeClr val="tx1"/>
            </a:solidFill>
            <a:latin typeface="Verdana" panose="020B0604030504040204" pitchFamily="34" charset="0"/>
            <a:ea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emplate/>
  <TotalTime>30281</TotalTime>
  <Words>5872</Words>
  <Application>Microsoft Office PowerPoint</Application>
  <PresentationFormat>Widescreen</PresentationFormat>
  <Paragraphs>629</Paragraphs>
  <Slides>39</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Consolas</vt:lpstr>
      <vt:lpstr>Courier</vt:lpstr>
      <vt:lpstr>Helvetica Neue</vt:lpstr>
      <vt:lpstr>Lucida Console</vt:lpstr>
      <vt:lpstr>Verdana</vt:lpstr>
      <vt:lpstr>Wingdings</vt:lpstr>
      <vt:lpstr>Office Theme</vt:lpstr>
      <vt:lpstr>CS 4530: Fundamentals of Software Engineering  Module 09: Concurrency Patterns in Typescript</vt:lpstr>
      <vt:lpstr>Learning Goals for this Lesson</vt:lpstr>
      <vt:lpstr>Why async matters</vt:lpstr>
      <vt:lpstr>Your app probably spends most of its time waiting</vt:lpstr>
      <vt:lpstr>Typescript/Javascript achieves this goal using two techniques:   1. cooperative multiprocessing    2. non-blocking IO</vt:lpstr>
      <vt:lpstr>Most OS's use pre-emptive multiprocessing</vt:lpstr>
      <vt:lpstr>Javascript/Typescript uses cooperative multiprocessing</vt:lpstr>
      <vt:lpstr>async/await is a programming model for cooperative multiprocessing</vt:lpstr>
      <vt:lpstr>A typical async function</vt:lpstr>
      <vt:lpstr>An async function can only pause in two places</vt:lpstr>
      <vt:lpstr>What happens at those pause points?</vt:lpstr>
      <vt:lpstr>Java vs. JS/TS</vt:lpstr>
      <vt:lpstr>Terminology: promises and run-to-completion</vt:lpstr>
      <vt:lpstr>Example:</vt:lpstr>
      <vt:lpstr>Pattern for starting a concurrent computation using non-blocking I/O</vt:lpstr>
      <vt:lpstr>Use Promise.all to execute several requests concurrently</vt:lpstr>
      <vt:lpstr>Running 3 concurrent get requests</vt:lpstr>
      <vt:lpstr>If you add awaits, the requests will be processed sequentially</vt:lpstr>
      <vt:lpstr>…but it would be much slower</vt:lpstr>
      <vt:lpstr>Why is that?  Visualizing Promise.all</vt:lpstr>
      <vt:lpstr>Requests can also be chained (if they are serial)</vt:lpstr>
      <vt:lpstr>Recover from errors with try/catch</vt:lpstr>
      <vt:lpstr>try/catch, continued</vt:lpstr>
      <vt:lpstr>Pattern for testing an async function</vt:lpstr>
      <vt:lpstr>AntiPattern 1: unawaited promise</vt:lpstr>
      <vt:lpstr>What just happened?</vt:lpstr>
      <vt:lpstr>Wow! That was complicated!</vt:lpstr>
      <vt:lpstr>AntiPattern 2: Side-effect before await</vt:lpstr>
      <vt:lpstr>How does JS Engine make this happen?</vt:lpstr>
      <vt:lpstr>We achieve this goal using two techniques:   1. cooperative multiprocessing    2. non-blocking IO </vt:lpstr>
      <vt:lpstr>Answer: JS/TS has some primitives for starting a non-blocking computation</vt:lpstr>
      <vt:lpstr>Let’s put it all together</vt:lpstr>
      <vt:lpstr>Here is a quick demo for you</vt:lpstr>
      <vt:lpstr>General Rules for Writing Asynchronous Code</vt:lpstr>
      <vt:lpstr>Odds and Ends You Should Know</vt:lpstr>
      <vt:lpstr>Async/await code is compiled into promise/then code</vt:lpstr>
      <vt:lpstr>Promises Enforce Ordering Through “Then”</vt:lpstr>
      <vt:lpstr>async doesn't eliminate data races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4350: Fundamentals of Software Engineering Lesson 4.1: Concurrent Programming Models</dc:title>
  <dc:creator>Mitchell Wand</dc:creator>
  <cp:lastModifiedBy>Mitchell Wand</cp:lastModifiedBy>
  <cp:revision>120</cp:revision>
  <dcterms:modified xsi:type="dcterms:W3CDTF">2026-02-04T04:14:07Z</dcterms:modified>
</cp:coreProperties>
</file>